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8" r:id="rId3"/>
    <p:sldId id="269" r:id="rId4"/>
    <p:sldId id="270" r:id="rId5"/>
    <p:sldId id="267" r:id="rId6"/>
    <p:sldId id="273" r:id="rId7"/>
    <p:sldId id="275" r:id="rId8"/>
    <p:sldId id="276" r:id="rId9"/>
    <p:sldId id="277" r:id="rId10"/>
    <p:sldId id="271" r:id="rId11"/>
    <p:sldId id="272" r:id="rId12"/>
    <p:sldId id="268" r:id="rId13"/>
    <p:sldId id="263" r:id="rId14"/>
    <p:sldId id="274" r:id="rId15"/>
    <p:sldId id="279" r:id="rId16"/>
    <p:sldId id="266" r:id="rId17"/>
  </p:sldIdLst>
  <p:sldSz cx="9144000" cy="6858000" type="screen4x3"/>
  <p:notesSz cx="6794500" cy="99314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7777"/>
    <a:srgbClr val="FFCC66"/>
    <a:srgbClr val="FF9933"/>
    <a:srgbClr val="FF6600"/>
    <a:srgbClr val="FF9900"/>
    <a:srgbClr val="99FF33"/>
    <a:srgbClr val="000099"/>
    <a:srgbClr val="407A36"/>
    <a:srgbClr val="3BA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Sötét stíl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06" autoAdjust="0"/>
    <p:restoredTop sz="83304" autoAdjust="0"/>
  </p:normalViewPr>
  <p:slideViewPr>
    <p:cSldViewPr>
      <p:cViewPr>
        <p:scale>
          <a:sx n="70" d="100"/>
          <a:sy n="70" d="100"/>
        </p:scale>
        <p:origin x="-1320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jovedelempremium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kepzter_uj_belepok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reszvetel_eag_v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varhato_elettartam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egyeni_haszno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egyeni_haszno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egy_hallgatora_juto_kiadasok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egy_hallgatora_juto_kiadaso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kepzesi%20ido%20koltsege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Fels&#337;fok&#250;ak_r&#233;szv&#233;tele%20&#233;s%20keresetei%20a%20munkaer&#337;%20piacon_1998-2012_v3.0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blak\Fels&#337;fok&#250;ak_r&#233;szv&#233;tele%20&#233;s%20keresetei%20a%20munkaer&#337;%20piacon_1998-2012_v3.0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'[jovedelempremium.xlsx]jövedelemprémium (2)'!$A$5</c:f>
              <c:strCache>
                <c:ptCount val="1"/>
                <c:pt idx="0">
                  <c:v>Ausztria</c:v>
                </c:pt>
              </c:strCache>
            </c:strRef>
          </c:tx>
          <c:invertIfNegative val="0"/>
          <c:cat>
            <c:multiLvlStrRef>
              <c:f>'[jovedelempremium.xlsx]jövedelemprémium (2)'!$B$3:$D$4</c:f>
              <c:multiLvlStrCache>
                <c:ptCount val="3"/>
                <c:lvl>
                  <c:pt idx="0">
                    <c:v> 25-64</c:v>
                  </c:pt>
                  <c:pt idx="1">
                    <c:v> 25-64</c:v>
                  </c:pt>
                  <c:pt idx="2">
                    <c:v> 25-64</c:v>
                  </c:pt>
                </c:lvl>
                <c:lvl>
                  <c:pt idx="0">
                    <c:v>Középfokú végzettség nélkül</c:v>
                  </c:pt>
                  <c:pt idx="1">
                    <c:v>Felsőfokú (ISCED 5A)</c:v>
                  </c:pt>
                  <c:pt idx="2">
                    <c:v>Felsőfok összesen</c:v>
                  </c:pt>
                </c:lvl>
              </c:multiLvlStrCache>
            </c:multiLvlStrRef>
          </c:cat>
          <c:val>
            <c:numRef>
              <c:f>'[jovedelempremium.xlsx]jövedelemprémium (2)'!$B$5:$D$5</c:f>
              <c:numCache>
                <c:formatCode>0</c:formatCode>
                <c:ptCount val="3"/>
                <c:pt idx="0">
                  <c:v>65.64061247852797</c:v>
                </c:pt>
                <c:pt idx="1">
                  <c:v>170.88244896274847</c:v>
                </c:pt>
                <c:pt idx="2">
                  <c:v>156.42602548237699</c:v>
                </c:pt>
              </c:numCache>
            </c:numRef>
          </c:val>
        </c:ser>
        <c:ser>
          <c:idx val="1"/>
          <c:order val="1"/>
          <c:tx>
            <c:strRef>
              <c:f>'[jovedelempremium.xlsx]jövedelemprémium (2)'!$A$6</c:f>
              <c:strCache>
                <c:ptCount val="1"/>
                <c:pt idx="0">
                  <c:v>Csehország</c:v>
                </c:pt>
              </c:strCache>
            </c:strRef>
          </c:tx>
          <c:invertIfNegative val="0"/>
          <c:cat>
            <c:multiLvlStrRef>
              <c:f>'[jovedelempremium.xlsx]jövedelemprémium (2)'!$B$3:$D$4</c:f>
              <c:multiLvlStrCache>
                <c:ptCount val="3"/>
                <c:lvl>
                  <c:pt idx="0">
                    <c:v> 25-64</c:v>
                  </c:pt>
                  <c:pt idx="1">
                    <c:v> 25-64</c:v>
                  </c:pt>
                  <c:pt idx="2">
                    <c:v> 25-64</c:v>
                  </c:pt>
                </c:lvl>
                <c:lvl>
                  <c:pt idx="0">
                    <c:v>Középfokú végzettség nélkül</c:v>
                  </c:pt>
                  <c:pt idx="1">
                    <c:v>Felsőfokú (ISCED 5A)</c:v>
                  </c:pt>
                  <c:pt idx="2">
                    <c:v>Felsőfok összesen</c:v>
                  </c:pt>
                </c:lvl>
              </c:multiLvlStrCache>
            </c:multiLvlStrRef>
          </c:cat>
          <c:val>
            <c:numRef>
              <c:f>'[jovedelempremium.xlsx]jövedelemprémium (2)'!$B$6:$D$6</c:f>
              <c:numCache>
                <c:formatCode>0</c:formatCode>
                <c:ptCount val="3"/>
                <c:pt idx="0">
                  <c:v>73.139951675670773</c:v>
                </c:pt>
                <c:pt idx="1">
                  <c:v>187.43796057602813</c:v>
                </c:pt>
                <c:pt idx="2">
                  <c:v>182.21925694072709</c:v>
                </c:pt>
              </c:numCache>
            </c:numRef>
          </c:val>
        </c:ser>
        <c:ser>
          <c:idx val="2"/>
          <c:order val="2"/>
          <c:tx>
            <c:strRef>
              <c:f>'[jovedelempremium.xlsx]jövedelemprémium (2)'!$A$7</c:f>
              <c:strCache>
                <c:ptCount val="1"/>
                <c:pt idx="0">
                  <c:v>Magyarország</c:v>
                </c:pt>
              </c:strCache>
            </c:strRef>
          </c:tx>
          <c:invertIfNegative val="0"/>
          <c:cat>
            <c:multiLvlStrRef>
              <c:f>'[jovedelempremium.xlsx]jövedelemprémium (2)'!$B$3:$D$4</c:f>
              <c:multiLvlStrCache>
                <c:ptCount val="3"/>
                <c:lvl>
                  <c:pt idx="0">
                    <c:v> 25-64</c:v>
                  </c:pt>
                  <c:pt idx="1">
                    <c:v> 25-64</c:v>
                  </c:pt>
                  <c:pt idx="2">
                    <c:v> 25-64</c:v>
                  </c:pt>
                </c:lvl>
                <c:lvl>
                  <c:pt idx="0">
                    <c:v>Középfokú végzettség nélkül</c:v>
                  </c:pt>
                  <c:pt idx="1">
                    <c:v>Felsőfokú (ISCED 5A)</c:v>
                  </c:pt>
                  <c:pt idx="2">
                    <c:v>Felsőfok összesen</c:v>
                  </c:pt>
                </c:lvl>
              </c:multiLvlStrCache>
            </c:multiLvlStrRef>
          </c:cat>
          <c:val>
            <c:numRef>
              <c:f>'[jovedelempremium.xlsx]jövedelemprémium (2)'!$B$7:$D$7</c:f>
              <c:numCache>
                <c:formatCode>0</c:formatCode>
                <c:ptCount val="3"/>
                <c:pt idx="0">
                  <c:v>72.789980938661344</c:v>
                </c:pt>
                <c:pt idx="1">
                  <c:v>210.68182062758848</c:v>
                </c:pt>
                <c:pt idx="2">
                  <c:v>209.94767319338709</c:v>
                </c:pt>
              </c:numCache>
            </c:numRef>
          </c:val>
        </c:ser>
        <c:ser>
          <c:idx val="3"/>
          <c:order val="3"/>
          <c:tx>
            <c:strRef>
              <c:f>'[jovedelempremium.xlsx]jövedelemprémium (2)'!$A$8</c:f>
              <c:strCache>
                <c:ptCount val="1"/>
                <c:pt idx="0">
                  <c:v>Lengyelország</c:v>
                </c:pt>
              </c:strCache>
            </c:strRef>
          </c:tx>
          <c:invertIfNegative val="0"/>
          <c:cat>
            <c:multiLvlStrRef>
              <c:f>'[jovedelempremium.xlsx]jövedelemprémium (2)'!$B$3:$D$4</c:f>
              <c:multiLvlStrCache>
                <c:ptCount val="3"/>
                <c:lvl>
                  <c:pt idx="0">
                    <c:v> 25-64</c:v>
                  </c:pt>
                  <c:pt idx="1">
                    <c:v> 25-64</c:v>
                  </c:pt>
                  <c:pt idx="2">
                    <c:v> 25-64</c:v>
                  </c:pt>
                </c:lvl>
                <c:lvl>
                  <c:pt idx="0">
                    <c:v>Középfokú végzettség nélkül</c:v>
                  </c:pt>
                  <c:pt idx="1">
                    <c:v>Felsőfokú (ISCED 5A)</c:v>
                  </c:pt>
                  <c:pt idx="2">
                    <c:v>Felsőfok összesen</c:v>
                  </c:pt>
                </c:lvl>
              </c:multiLvlStrCache>
            </c:multiLvlStrRef>
          </c:cat>
          <c:val>
            <c:numRef>
              <c:f>'[jovedelempremium.xlsx]jövedelemprémium (2)'!$B$8:$D$8</c:f>
              <c:numCache>
                <c:formatCode>0</c:formatCode>
                <c:ptCount val="3"/>
                <c:pt idx="0">
                  <c:v>82.716899089773136</c:v>
                </c:pt>
                <c:pt idx="1">
                  <c:v>169.06313496639794</c:v>
                </c:pt>
                <c:pt idx="2">
                  <c:v>169.06313496639794</c:v>
                </c:pt>
              </c:numCache>
            </c:numRef>
          </c:val>
        </c:ser>
        <c:ser>
          <c:idx val="4"/>
          <c:order val="4"/>
          <c:tx>
            <c:strRef>
              <c:f>'[jovedelempremium.xlsx]jövedelemprémium (2)'!$A$9</c:f>
              <c:strCache>
                <c:ptCount val="1"/>
                <c:pt idx="0">
                  <c:v>Szlovákia</c:v>
                </c:pt>
              </c:strCache>
            </c:strRef>
          </c:tx>
          <c:invertIfNegative val="0"/>
          <c:cat>
            <c:multiLvlStrRef>
              <c:f>'[jovedelempremium.xlsx]jövedelemprémium (2)'!$B$3:$D$4</c:f>
              <c:multiLvlStrCache>
                <c:ptCount val="3"/>
                <c:lvl>
                  <c:pt idx="0">
                    <c:v> 25-64</c:v>
                  </c:pt>
                  <c:pt idx="1">
                    <c:v> 25-64</c:v>
                  </c:pt>
                  <c:pt idx="2">
                    <c:v> 25-64</c:v>
                  </c:pt>
                </c:lvl>
                <c:lvl>
                  <c:pt idx="0">
                    <c:v>Középfokú végzettség nélkül</c:v>
                  </c:pt>
                  <c:pt idx="1">
                    <c:v>Felsőfokú (ISCED 5A)</c:v>
                  </c:pt>
                  <c:pt idx="2">
                    <c:v>Felsőfok összesen</c:v>
                  </c:pt>
                </c:lvl>
              </c:multiLvlStrCache>
            </c:multiLvlStrRef>
          </c:cat>
          <c:val>
            <c:numRef>
              <c:f>'[jovedelempremium.xlsx]jövedelemprémium (2)'!$B$9:$D$9</c:f>
              <c:numCache>
                <c:formatCode>0</c:formatCode>
                <c:ptCount val="3"/>
                <c:pt idx="0">
                  <c:v>66.790722092052931</c:v>
                </c:pt>
                <c:pt idx="1">
                  <c:v>181.53239220931616</c:v>
                </c:pt>
                <c:pt idx="2">
                  <c:v>178.92391849858191</c:v>
                </c:pt>
              </c:numCache>
            </c:numRef>
          </c:val>
        </c:ser>
        <c:ser>
          <c:idx val="5"/>
          <c:order val="5"/>
          <c:tx>
            <c:strRef>
              <c:f>'[jovedelempremium.xlsx]jövedelemprémium (2)'!$A$10</c:f>
              <c:strCache>
                <c:ptCount val="1"/>
                <c:pt idx="0">
                  <c:v>OECD átlag</c:v>
                </c:pt>
              </c:strCache>
            </c:strRef>
          </c:tx>
          <c:invertIfNegative val="0"/>
          <c:cat>
            <c:multiLvlStrRef>
              <c:f>'[jovedelempremium.xlsx]jövedelemprémium (2)'!$B$3:$D$4</c:f>
              <c:multiLvlStrCache>
                <c:ptCount val="3"/>
                <c:lvl>
                  <c:pt idx="0">
                    <c:v> 25-64</c:v>
                  </c:pt>
                  <c:pt idx="1">
                    <c:v> 25-64</c:v>
                  </c:pt>
                  <c:pt idx="2">
                    <c:v> 25-64</c:v>
                  </c:pt>
                </c:lvl>
                <c:lvl>
                  <c:pt idx="0">
                    <c:v>Középfokú végzettség nélkül</c:v>
                  </c:pt>
                  <c:pt idx="1">
                    <c:v>Felsőfokú (ISCED 5A)</c:v>
                  </c:pt>
                  <c:pt idx="2">
                    <c:v>Felsőfok összesen</c:v>
                  </c:pt>
                </c:lvl>
              </c:multiLvlStrCache>
            </c:multiLvlStrRef>
          </c:cat>
          <c:val>
            <c:numRef>
              <c:f>'[jovedelempremium.xlsx]jövedelemprémium (2)'!$B$10:$D$10</c:f>
              <c:numCache>
                <c:formatCode>0</c:formatCode>
                <c:ptCount val="3"/>
                <c:pt idx="0">
                  <c:v>76.868762763894821</c:v>
                </c:pt>
                <c:pt idx="1">
                  <c:v>165.42265698618996</c:v>
                </c:pt>
                <c:pt idx="2">
                  <c:v>154.59654382604705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3830400"/>
        <c:axId val="73831936"/>
        <c:axId val="0"/>
      </c:bar3DChart>
      <c:catAx>
        <c:axId val="73830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3831936"/>
        <c:crosses val="autoZero"/>
        <c:auto val="1"/>
        <c:lblAlgn val="ctr"/>
        <c:lblOffset val="100"/>
        <c:noMultiLvlLbl val="0"/>
      </c:catAx>
      <c:valAx>
        <c:axId val="7383193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38304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[kepzter_uj_belepok.xlsx]Abra!$A$3</c:f>
              <c:strCache>
                <c:ptCount val="1"/>
                <c:pt idx="0">
                  <c:v>Csehország</c:v>
                </c:pt>
              </c:strCache>
            </c:strRef>
          </c:tx>
          <c:invertIfNegative val="0"/>
          <c:cat>
            <c:strRef>
              <c:f>[kepzter_uj_belepok.xlsx]Abra!$B$2:$J$2</c:f>
              <c:strCache>
                <c:ptCount val="9"/>
                <c:pt idx="0">
                  <c:v>Tanárképzés</c:v>
                </c:pt>
                <c:pt idx="1">
                  <c:v>Bölcsészettud., műv.</c:v>
                </c:pt>
                <c:pt idx="2">
                  <c:v>Társtud., jog, közgazd.</c:v>
                </c:pt>
                <c:pt idx="3">
                  <c:v>Idegenforg., vendégl.</c:v>
                </c:pt>
                <c:pt idx="4">
                  <c:v>Egészségügy</c:v>
                </c:pt>
                <c:pt idx="5">
                  <c:v>Agrártudományok</c:v>
                </c:pt>
                <c:pt idx="6">
                  <c:v>Természettud.</c:v>
                </c:pt>
                <c:pt idx="7">
                  <c:v>Informatika</c:v>
                </c:pt>
                <c:pt idx="8">
                  <c:v>Mérnöki tud.</c:v>
                </c:pt>
              </c:strCache>
            </c:strRef>
          </c:cat>
          <c:val>
            <c:numRef>
              <c:f>[kepzter_uj_belepok.xlsx]Abra!$B$3:$J$3</c:f>
              <c:numCache>
                <c:formatCode>[=0]0.00\ \ ;[&lt;0.5]\ "n  ";0.00\ \ ;@\ </c:formatCode>
                <c:ptCount val="9"/>
                <c:pt idx="0">
                  <c:v>8.1740302618854628</c:v>
                </c:pt>
                <c:pt idx="1">
                  <c:v>7</c:v>
                </c:pt>
                <c:pt idx="2">
                  <c:v>33.921053402752712</c:v>
                </c:pt>
                <c:pt idx="3">
                  <c:v>5.9703242065779127</c:v>
                </c:pt>
                <c:pt idx="4">
                  <c:v>12.280581794027706</c:v>
                </c:pt>
                <c:pt idx="5">
                  <c:v>4.0782237504029419</c:v>
                </c:pt>
                <c:pt idx="6">
                  <c:v>6.1334531565940225</c:v>
                </c:pt>
                <c:pt idx="7">
                  <c:v>6.0504234514960027</c:v>
                </c:pt>
                <c:pt idx="8">
                  <c:v>14.574155294853105</c:v>
                </c:pt>
              </c:numCache>
            </c:numRef>
          </c:val>
        </c:ser>
        <c:ser>
          <c:idx val="1"/>
          <c:order val="1"/>
          <c:tx>
            <c:strRef>
              <c:f>[kepzter_uj_belepok.xlsx]Abra!$A$4</c:f>
              <c:strCache>
                <c:ptCount val="1"/>
                <c:pt idx="0">
                  <c:v>Magyarország</c:v>
                </c:pt>
              </c:strCache>
            </c:strRef>
          </c:tx>
          <c:invertIfNegative val="0"/>
          <c:cat>
            <c:strRef>
              <c:f>[kepzter_uj_belepok.xlsx]Abra!$B$2:$J$2</c:f>
              <c:strCache>
                <c:ptCount val="9"/>
                <c:pt idx="0">
                  <c:v>Tanárképzés</c:v>
                </c:pt>
                <c:pt idx="1">
                  <c:v>Bölcsészettud., műv.</c:v>
                </c:pt>
                <c:pt idx="2">
                  <c:v>Társtud., jog, közgazd.</c:v>
                </c:pt>
                <c:pt idx="3">
                  <c:v>Idegenforg., vendégl.</c:v>
                </c:pt>
                <c:pt idx="4">
                  <c:v>Egészségügy</c:v>
                </c:pt>
                <c:pt idx="5">
                  <c:v>Agrártudományok</c:v>
                </c:pt>
                <c:pt idx="6">
                  <c:v>Természettud.</c:v>
                </c:pt>
                <c:pt idx="7">
                  <c:v>Informatika</c:v>
                </c:pt>
                <c:pt idx="8">
                  <c:v>Mérnöki tud.</c:v>
                </c:pt>
              </c:strCache>
            </c:strRef>
          </c:cat>
          <c:val>
            <c:numRef>
              <c:f>[kepzter_uj_belepok.xlsx]Abra!$B$4:$J$4</c:f>
              <c:numCache>
                <c:formatCode>[=0]0.00\ \ ;[&lt;0.5]\ "n  ";0.00\ \ ;@\ </c:formatCode>
                <c:ptCount val="9"/>
                <c:pt idx="0">
                  <c:v>3.4417020547395039</c:v>
                </c:pt>
                <c:pt idx="1">
                  <c:v>9.3295990660761863</c:v>
                </c:pt>
                <c:pt idx="2">
                  <c:v>40.054300387171381</c:v>
                </c:pt>
                <c:pt idx="3">
                  <c:v>13.579380847064618</c:v>
                </c:pt>
                <c:pt idx="4">
                  <c:v>8.9852682085691846</c:v>
                </c:pt>
                <c:pt idx="5">
                  <c:v>2.0981155516523109</c:v>
                </c:pt>
                <c:pt idx="6">
                  <c:v>4.0141587991796079</c:v>
                </c:pt>
                <c:pt idx="7">
                  <c:v>4.2219354285928512</c:v>
                </c:pt>
                <c:pt idx="8">
                  <c:v>14.278752697615369</c:v>
                </c:pt>
              </c:numCache>
            </c:numRef>
          </c:val>
        </c:ser>
        <c:ser>
          <c:idx val="2"/>
          <c:order val="2"/>
          <c:tx>
            <c:strRef>
              <c:f>[kepzter_uj_belepok.xlsx]Abra!$A$5</c:f>
              <c:strCache>
                <c:ptCount val="1"/>
                <c:pt idx="0">
                  <c:v>Lengyelország</c:v>
                </c:pt>
              </c:strCache>
            </c:strRef>
          </c:tx>
          <c:invertIfNegative val="0"/>
          <c:cat>
            <c:strRef>
              <c:f>[kepzter_uj_belepok.xlsx]Abra!$B$2:$J$2</c:f>
              <c:strCache>
                <c:ptCount val="9"/>
                <c:pt idx="0">
                  <c:v>Tanárképzés</c:v>
                </c:pt>
                <c:pt idx="1">
                  <c:v>Bölcsészettud., műv.</c:v>
                </c:pt>
                <c:pt idx="2">
                  <c:v>Társtud., jog, közgazd.</c:v>
                </c:pt>
                <c:pt idx="3">
                  <c:v>Idegenforg., vendégl.</c:v>
                </c:pt>
                <c:pt idx="4">
                  <c:v>Egészségügy</c:v>
                </c:pt>
                <c:pt idx="5">
                  <c:v>Agrártudományok</c:v>
                </c:pt>
                <c:pt idx="6">
                  <c:v>Természettud.</c:v>
                </c:pt>
                <c:pt idx="7">
                  <c:v>Informatika</c:v>
                </c:pt>
                <c:pt idx="8">
                  <c:v>Mérnöki tud.</c:v>
                </c:pt>
              </c:strCache>
            </c:strRef>
          </c:cat>
          <c:val>
            <c:numRef>
              <c:f>[kepzter_uj_belepok.xlsx]Abra!$B$5:$J$5</c:f>
              <c:numCache>
                <c:formatCode>[=0]0.00\ \ ;[&lt;0.5]\ "n  ";0.00\ \ ;@\ </c:formatCode>
                <c:ptCount val="9"/>
                <c:pt idx="0">
                  <c:v>11.79011569416496</c:v>
                </c:pt>
                <c:pt idx="1">
                  <c:v>9.5049463447350764</c:v>
                </c:pt>
                <c:pt idx="2">
                  <c:v>36.642773306505724</c:v>
                </c:pt>
                <c:pt idx="3">
                  <c:v>8.6667924211938328</c:v>
                </c:pt>
                <c:pt idx="4">
                  <c:v>7.9313380281690131</c:v>
                </c:pt>
                <c:pt idx="5">
                  <c:v>1.6287307176391683</c:v>
                </c:pt>
                <c:pt idx="6">
                  <c:v>4.5131203890006697</c:v>
                </c:pt>
                <c:pt idx="7">
                  <c:v>4.1004359490274975</c:v>
                </c:pt>
                <c:pt idx="8">
                  <c:v>15.221747149564047</c:v>
                </c:pt>
              </c:numCache>
            </c:numRef>
          </c:val>
        </c:ser>
        <c:ser>
          <c:idx val="3"/>
          <c:order val="3"/>
          <c:tx>
            <c:strRef>
              <c:f>[kepzter_uj_belepok.xlsx]Abra!$A$6</c:f>
              <c:strCache>
                <c:ptCount val="1"/>
                <c:pt idx="0">
                  <c:v>Szlovákia</c:v>
                </c:pt>
              </c:strCache>
            </c:strRef>
          </c:tx>
          <c:invertIfNegative val="0"/>
          <c:cat>
            <c:strRef>
              <c:f>[kepzter_uj_belepok.xlsx]Abra!$B$2:$J$2</c:f>
              <c:strCache>
                <c:ptCount val="9"/>
                <c:pt idx="0">
                  <c:v>Tanárképzés</c:v>
                </c:pt>
                <c:pt idx="1">
                  <c:v>Bölcsészettud., műv.</c:v>
                </c:pt>
                <c:pt idx="2">
                  <c:v>Társtud., jog, közgazd.</c:v>
                </c:pt>
                <c:pt idx="3">
                  <c:v>Idegenforg., vendégl.</c:v>
                </c:pt>
                <c:pt idx="4">
                  <c:v>Egészségügy</c:v>
                </c:pt>
                <c:pt idx="5">
                  <c:v>Agrártudományok</c:v>
                </c:pt>
                <c:pt idx="6">
                  <c:v>Természettud.</c:v>
                </c:pt>
                <c:pt idx="7">
                  <c:v>Informatika</c:v>
                </c:pt>
                <c:pt idx="8">
                  <c:v>Mérnöki tud.</c:v>
                </c:pt>
              </c:strCache>
            </c:strRef>
          </c:cat>
          <c:val>
            <c:numRef>
              <c:f>[kepzter_uj_belepok.xlsx]Abra!$B$6:$J$6</c:f>
              <c:numCache>
                <c:formatCode>[=0]0.00\ \ ;[&lt;0.5]\ "n  ";0.00\ \ ;@\ </c:formatCode>
                <c:ptCount val="9"/>
                <c:pt idx="0">
                  <c:v>12.909587903532696</c:v>
                </c:pt>
                <c:pt idx="1">
                  <c:v>6.9755371786443376</c:v>
                </c:pt>
                <c:pt idx="2">
                  <c:v>27.625341683678794</c:v>
                </c:pt>
                <c:pt idx="3">
                  <c:v>6.5482163246946472</c:v>
                </c:pt>
                <c:pt idx="4">
                  <c:v>17.220857409778194</c:v>
                </c:pt>
                <c:pt idx="5">
                  <c:v>2.1746652364970096</c:v>
                </c:pt>
                <c:pt idx="6">
                  <c:v>5.0136673471506157</c:v>
                </c:pt>
                <c:pt idx="7">
                  <c:v>4.3372201653921989</c:v>
                </c:pt>
                <c:pt idx="8">
                  <c:v>17.194906750631496</c:v>
                </c:pt>
              </c:numCache>
            </c:numRef>
          </c:val>
        </c:ser>
        <c:ser>
          <c:idx val="4"/>
          <c:order val="4"/>
          <c:tx>
            <c:strRef>
              <c:f>[kepzter_uj_belepok.xlsx]Abra!$A$7</c:f>
              <c:strCache>
                <c:ptCount val="1"/>
                <c:pt idx="0">
                  <c:v>OECD átlag</c:v>
                </c:pt>
              </c:strCache>
            </c:strRef>
          </c:tx>
          <c:invertIfNegative val="0"/>
          <c:cat>
            <c:strRef>
              <c:f>[kepzter_uj_belepok.xlsx]Abra!$B$2:$J$2</c:f>
              <c:strCache>
                <c:ptCount val="9"/>
                <c:pt idx="0">
                  <c:v>Tanárképzés</c:v>
                </c:pt>
                <c:pt idx="1">
                  <c:v>Bölcsészettud., műv.</c:v>
                </c:pt>
                <c:pt idx="2">
                  <c:v>Társtud., jog, közgazd.</c:v>
                </c:pt>
                <c:pt idx="3">
                  <c:v>Idegenforg., vendégl.</c:v>
                </c:pt>
                <c:pt idx="4">
                  <c:v>Egészségügy</c:v>
                </c:pt>
                <c:pt idx="5">
                  <c:v>Agrártudományok</c:v>
                </c:pt>
                <c:pt idx="6">
                  <c:v>Természettud.</c:v>
                </c:pt>
                <c:pt idx="7">
                  <c:v>Informatika</c:v>
                </c:pt>
                <c:pt idx="8">
                  <c:v>Mérnöki tud.</c:v>
                </c:pt>
              </c:strCache>
            </c:strRef>
          </c:cat>
          <c:val>
            <c:numRef>
              <c:f>[kepzter_uj_belepok.xlsx]Abra!$B$7:$J$7</c:f>
              <c:numCache>
                <c:formatCode>[=0]0.00\ \ ;[&lt;0.5]\ "n  ";0.00\ \ ;@\ </c:formatCode>
                <c:ptCount val="9"/>
                <c:pt idx="0">
                  <c:v>8.762166521983918</c:v>
                </c:pt>
                <c:pt idx="1">
                  <c:v>11.777121714436985</c:v>
                </c:pt>
                <c:pt idx="2">
                  <c:v>32.354044835084288</c:v>
                </c:pt>
                <c:pt idx="3">
                  <c:v>5.653702238458802</c:v>
                </c:pt>
                <c:pt idx="4">
                  <c:v>13.424240009557185</c:v>
                </c:pt>
                <c:pt idx="5">
                  <c:v>1.7513443676749401</c:v>
                </c:pt>
                <c:pt idx="6">
                  <c:v>5.351928181573431</c:v>
                </c:pt>
                <c:pt idx="7">
                  <c:v>4.342914305047306</c:v>
                </c:pt>
                <c:pt idx="8">
                  <c:v>15.032003357978462</c:v>
                </c:pt>
              </c:numCache>
            </c:numRef>
          </c:val>
        </c:ser>
        <c:ser>
          <c:idx val="5"/>
          <c:order val="5"/>
          <c:tx>
            <c:strRef>
              <c:f>[kepzter_uj_belepok.xlsx]Abra!$A$8</c:f>
              <c:strCache>
                <c:ptCount val="1"/>
                <c:pt idx="0">
                  <c:v>EU21 átlag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c:spPr>
          <c:invertIfNegative val="0"/>
          <c:cat>
            <c:strRef>
              <c:f>[kepzter_uj_belepok.xlsx]Abra!$B$2:$J$2</c:f>
              <c:strCache>
                <c:ptCount val="9"/>
                <c:pt idx="0">
                  <c:v>Tanárképzés</c:v>
                </c:pt>
                <c:pt idx="1">
                  <c:v>Bölcsészettud., műv.</c:v>
                </c:pt>
                <c:pt idx="2">
                  <c:v>Társtud., jog, közgazd.</c:v>
                </c:pt>
                <c:pt idx="3">
                  <c:v>Idegenforg., vendégl.</c:v>
                </c:pt>
                <c:pt idx="4">
                  <c:v>Egészségügy</c:v>
                </c:pt>
                <c:pt idx="5">
                  <c:v>Agrártudományok</c:v>
                </c:pt>
                <c:pt idx="6">
                  <c:v>Természettud.</c:v>
                </c:pt>
                <c:pt idx="7">
                  <c:v>Informatika</c:v>
                </c:pt>
                <c:pt idx="8">
                  <c:v>Mérnöki tud.</c:v>
                </c:pt>
              </c:strCache>
            </c:strRef>
          </c:cat>
          <c:val>
            <c:numRef>
              <c:f>[kepzter_uj_belepok.xlsx]Abra!$B$8:$J$8</c:f>
              <c:numCache>
                <c:formatCode>[=0]0.00\ \ ;[&lt;0.5]\ "n  ";0.00\ \ ;@\ </c:formatCode>
                <c:ptCount val="9"/>
                <c:pt idx="0">
                  <c:v>8.3595366144141945</c:v>
                </c:pt>
                <c:pt idx="1">
                  <c:v>11.493303096484652</c:v>
                </c:pt>
                <c:pt idx="2">
                  <c:v>32.37540076619301</c:v>
                </c:pt>
                <c:pt idx="3">
                  <c:v>5.622971324000507</c:v>
                </c:pt>
                <c:pt idx="4">
                  <c:v>13.774246187469203</c:v>
                </c:pt>
                <c:pt idx="5">
                  <c:v>1.8505511053717307</c:v>
                </c:pt>
                <c:pt idx="6">
                  <c:v>5.298737364392772</c:v>
                </c:pt>
                <c:pt idx="7">
                  <c:v>4.2984605948152215</c:v>
                </c:pt>
                <c:pt idx="8">
                  <c:v>14.939587003793445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377600"/>
        <c:axId val="90383488"/>
      </c:barChart>
      <c:catAx>
        <c:axId val="903776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Garamond" pitchFamily="18" charset="0"/>
              </a:defRPr>
            </a:pPr>
            <a:endParaRPr lang="hu-HU"/>
          </a:p>
        </c:txPr>
        <c:crossAx val="90383488"/>
        <c:crosses val="autoZero"/>
        <c:auto val="1"/>
        <c:lblAlgn val="ctr"/>
        <c:lblOffset val="100"/>
        <c:noMultiLvlLbl val="0"/>
      </c:catAx>
      <c:valAx>
        <c:axId val="90383488"/>
        <c:scaling>
          <c:orientation val="minMax"/>
          <c:max val="40"/>
        </c:scaling>
        <c:delete val="0"/>
        <c:axPos val="b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Garamond" pitchFamily="18" charset="0"/>
              </a:defRPr>
            </a:pPr>
            <a:endParaRPr lang="hu-HU"/>
          </a:p>
        </c:txPr>
        <c:crossAx val="903776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[reszvetel_eag_v6.xlsx]Abra!$B$54</c:f>
              <c:strCache>
                <c:ptCount val="1"/>
                <c:pt idx="0">
                  <c:v>ISCED 5A</c:v>
                </c:pt>
              </c:strCache>
            </c:strRef>
          </c:tx>
          <c:invertIfNegative val="0"/>
          <c:cat>
            <c:multiLvlStrRef>
              <c:f>[reszvetel_eag_v6.xlsx]Abra!$C$52:$Q$53</c:f>
              <c:multiLvlStrCache>
                <c:ptCount val="15"/>
                <c:lvl>
                  <c:pt idx="0">
                    <c:v>Magyarország</c:v>
                  </c:pt>
                  <c:pt idx="1">
                    <c:v>OECD átlag</c:v>
                  </c:pt>
                  <c:pt idx="2">
                    <c:v>EU21 átlag</c:v>
                  </c:pt>
                  <c:pt idx="3">
                    <c:v>Magyarország</c:v>
                  </c:pt>
                  <c:pt idx="4">
                    <c:v>OECD átlag</c:v>
                  </c:pt>
                  <c:pt idx="5">
                    <c:v>EU21 átlag</c:v>
                  </c:pt>
                  <c:pt idx="6">
                    <c:v>Magyarország</c:v>
                  </c:pt>
                  <c:pt idx="7">
                    <c:v>OECD átlag</c:v>
                  </c:pt>
                  <c:pt idx="8">
                    <c:v>EU21 átlag</c:v>
                  </c:pt>
                  <c:pt idx="9">
                    <c:v>Magyarország</c:v>
                  </c:pt>
                  <c:pt idx="10">
                    <c:v>OECD átlag</c:v>
                  </c:pt>
                  <c:pt idx="11">
                    <c:v>EU21 átlag</c:v>
                  </c:pt>
                  <c:pt idx="12">
                    <c:v>Magyarország</c:v>
                  </c:pt>
                  <c:pt idx="13">
                    <c:v>OECD átlag</c:v>
                  </c:pt>
                  <c:pt idx="14">
                    <c:v>EU21 átlag</c:v>
                  </c:pt>
                </c:lvl>
                <c:lvl>
                  <c:pt idx="0">
                    <c:v>25-64 </c:v>
                  </c:pt>
                  <c:pt idx="3">
                    <c:v>25-34 </c:v>
                  </c:pt>
                  <c:pt idx="6">
                    <c:v>35-44 </c:v>
                  </c:pt>
                  <c:pt idx="9">
                    <c:v>45-54 </c:v>
                  </c:pt>
                  <c:pt idx="12">
                    <c:v>55-64 </c:v>
                  </c:pt>
                </c:lvl>
              </c:multiLvlStrCache>
            </c:multiLvlStrRef>
          </c:cat>
          <c:val>
            <c:numRef>
              <c:f>[reszvetel_eag_v6.xlsx]Abra!$C$54:$Q$54</c:f>
              <c:numCache>
                <c:formatCode>0.00</c:formatCode>
                <c:ptCount val="15"/>
                <c:pt idx="0">
                  <c:v>19.564093233829567</c:v>
                </c:pt>
                <c:pt idx="1">
                  <c:v>21.95582711938221</c:v>
                </c:pt>
                <c:pt idx="2">
                  <c:v>19.982946613152286</c:v>
                </c:pt>
                <c:pt idx="3">
                  <c:v>24.668847179590397</c:v>
                </c:pt>
                <c:pt idx="4">
                  <c:v>28.479395244208963</c:v>
                </c:pt>
                <c:pt idx="5">
                  <c:v>26.72517078524465</c:v>
                </c:pt>
                <c:pt idx="6">
                  <c:v>18.583636254446677</c:v>
                </c:pt>
                <c:pt idx="7">
                  <c:v>23.566644817290204</c:v>
                </c:pt>
                <c:pt idx="8">
                  <c:v>21.392571630289257</c:v>
                </c:pt>
                <c:pt idx="9">
                  <c:v>18.053933917248273</c:v>
                </c:pt>
                <c:pt idx="10">
                  <c:v>18.899167373591983</c:v>
                </c:pt>
                <c:pt idx="11">
                  <c:v>16.878258792823754</c:v>
                </c:pt>
                <c:pt idx="12">
                  <c:v>16.412258036015789</c:v>
                </c:pt>
                <c:pt idx="13">
                  <c:v>15.916838021758455</c:v>
                </c:pt>
                <c:pt idx="14">
                  <c:v>14.197882302045524</c:v>
                </c:pt>
              </c:numCache>
            </c:numRef>
          </c:val>
        </c:ser>
        <c:ser>
          <c:idx val="1"/>
          <c:order val="1"/>
          <c:tx>
            <c:strRef>
              <c:f>[reszvetel_eag_v6.xlsx]Abra!$B$55</c:f>
              <c:strCache>
                <c:ptCount val="1"/>
                <c:pt idx="0">
                  <c:v>ISCED 5B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323225467647577E-2"/>
                </c:manualLayout>
              </c:layout>
              <c:tx>
                <c:strRef>
                  <c:f>[reszvetel_eag_v6.xlsx]Abra!$C$56</c:f>
                  <c:strCache>
                    <c:ptCount val="1"/>
                    <c:pt idx="0">
                      <c:v>20,12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11313128913676625"/>
                </c:manualLayout>
              </c:layout>
              <c:tx>
                <c:strRef>
                  <c:f>[reszvetel_eag_v6.xlsx]Abra!$D$56</c:f>
                  <c:strCache>
                    <c:ptCount val="1"/>
                    <c:pt idx="0">
                      <c:v>32,18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1043768701446226"/>
                </c:manualLayout>
              </c:layout>
              <c:tx>
                <c:strRef>
                  <c:f>[reszvetel_eag_v6.xlsx]Abra!$E$56</c:f>
                  <c:strCache>
                    <c:ptCount val="1"/>
                    <c:pt idx="0">
                      <c:v>29,42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2.9629623345343543E-2"/>
                </c:manualLayout>
              </c:layout>
              <c:tx>
                <c:strRef>
                  <c:f>[reszvetel_eag_v6.xlsx]Abra!$F$56</c:f>
                  <c:strCache>
                    <c:ptCount val="1"/>
                    <c:pt idx="0">
                      <c:v>26,02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0.12121209550367816"/>
                </c:manualLayout>
              </c:layout>
              <c:tx>
                <c:strRef>
                  <c:f>[reszvetel_eag_v6.xlsx]Abra!$G$56</c:f>
                  <c:strCache>
                    <c:ptCount val="1"/>
                    <c:pt idx="0">
                      <c:v>39,35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0.10774408489215836"/>
                </c:manualLayout>
              </c:layout>
              <c:tx>
                <c:strRef>
                  <c:f>[reszvetel_eag_v6.xlsx]Abra!$H$56</c:f>
                  <c:strCache>
                    <c:ptCount val="1"/>
                    <c:pt idx="0">
                      <c:v>36,45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6936021223039591E-2"/>
                </c:manualLayout>
              </c:layout>
              <c:tx>
                <c:strRef>
                  <c:f>[reszvetel_eag_v6.xlsx]Abra!$I$56</c:f>
                  <c:strCache>
                    <c:ptCount val="1"/>
                    <c:pt idx="0">
                      <c:v>18,58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0.12659929974828615"/>
                </c:manualLayout>
              </c:layout>
              <c:tx>
                <c:strRef>
                  <c:f>[reszvetel_eag_v6.xlsx]Abra!$J$56</c:f>
                  <c:strCache>
                    <c:ptCount val="1"/>
                    <c:pt idx="0">
                      <c:v>35,26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0.12121209550367816"/>
                </c:manualLayout>
              </c:layout>
              <c:tx>
                <c:strRef>
                  <c:f>[reszvetel_eag_v6.xlsx]Abra!$K$56</c:f>
                  <c:strCache>
                    <c:ptCount val="1"/>
                    <c:pt idx="0">
                      <c:v>32,52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2.1548816978431671E-2"/>
                </c:manualLayout>
              </c:layout>
              <c:tx>
                <c:strRef>
                  <c:f>[reszvetel_eag_v6.xlsx]Abra!$L$56</c:f>
                  <c:strCache>
                    <c:ptCount val="1"/>
                    <c:pt idx="0">
                      <c:v>18,05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0.11582489125907021"/>
                </c:manualLayout>
              </c:layout>
              <c:tx>
                <c:strRef>
                  <c:f>[reszvetel_eag_v6.xlsx]Abra!$M$56</c:f>
                  <c:strCache>
                    <c:ptCount val="1"/>
                    <c:pt idx="0">
                      <c:v>29,03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3961605584642245E-3"/>
                  <c:y val="-0.10235688064755043"/>
                </c:manualLayout>
              </c:layout>
              <c:tx>
                <c:strRef>
                  <c:f>[reszvetel_eag_v6.xlsx]Abra!$N$56</c:f>
                  <c:strCache>
                    <c:ptCount val="1"/>
                    <c:pt idx="0">
                      <c:v>26,29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2.6936021223039591E-2"/>
                </c:manualLayout>
              </c:layout>
              <c:tx>
                <c:strRef>
                  <c:f>[reszvetel_eag_v6.xlsx]Abra!$O$56</c:f>
                  <c:strCache>
                    <c:ptCount val="1"/>
                    <c:pt idx="0">
                      <c:v>16,41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9.9663278525246521E-2"/>
                </c:manualLayout>
              </c:layout>
              <c:tx>
                <c:strRef>
                  <c:f>[reszvetel_eag_v6.xlsx]Abra!$P$56</c:f>
                  <c:strCache>
                    <c:ptCount val="1"/>
                    <c:pt idx="0">
                      <c:v>24,40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3961605584642245E-3"/>
                  <c:y val="-8.8888870036030715E-2"/>
                </c:manualLayout>
              </c:layout>
              <c:tx>
                <c:strRef>
                  <c:f>[reszvetel_eag_v6.xlsx]Abra!$Q$56</c:f>
                  <c:strCache>
                    <c:ptCount val="1"/>
                    <c:pt idx="0">
                      <c:v>22,30</c:v>
                    </c:pt>
                  </c:strCache>
                </c:strRef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Garamond" pitchFamily="18" charset="0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[reszvetel_eag_v6.xlsx]Abra!$C$52:$Q$53</c:f>
              <c:multiLvlStrCache>
                <c:ptCount val="15"/>
                <c:lvl>
                  <c:pt idx="0">
                    <c:v>Magyarország</c:v>
                  </c:pt>
                  <c:pt idx="1">
                    <c:v>OECD átlag</c:v>
                  </c:pt>
                  <c:pt idx="2">
                    <c:v>EU21 átlag</c:v>
                  </c:pt>
                  <c:pt idx="3">
                    <c:v>Magyarország</c:v>
                  </c:pt>
                  <c:pt idx="4">
                    <c:v>OECD átlag</c:v>
                  </c:pt>
                  <c:pt idx="5">
                    <c:v>EU21 átlag</c:v>
                  </c:pt>
                  <c:pt idx="6">
                    <c:v>Magyarország</c:v>
                  </c:pt>
                  <c:pt idx="7">
                    <c:v>OECD átlag</c:v>
                  </c:pt>
                  <c:pt idx="8">
                    <c:v>EU21 átlag</c:v>
                  </c:pt>
                  <c:pt idx="9">
                    <c:v>Magyarország</c:v>
                  </c:pt>
                  <c:pt idx="10">
                    <c:v>OECD átlag</c:v>
                  </c:pt>
                  <c:pt idx="11">
                    <c:v>EU21 átlag</c:v>
                  </c:pt>
                  <c:pt idx="12">
                    <c:v>Magyarország</c:v>
                  </c:pt>
                  <c:pt idx="13">
                    <c:v>OECD átlag</c:v>
                  </c:pt>
                  <c:pt idx="14">
                    <c:v>EU21 átlag</c:v>
                  </c:pt>
                </c:lvl>
                <c:lvl>
                  <c:pt idx="0">
                    <c:v>25-64 </c:v>
                  </c:pt>
                  <c:pt idx="3">
                    <c:v>25-34 </c:v>
                  </c:pt>
                  <c:pt idx="6">
                    <c:v>35-44 </c:v>
                  </c:pt>
                  <c:pt idx="9">
                    <c:v>45-54 </c:v>
                  </c:pt>
                  <c:pt idx="12">
                    <c:v>55-64 </c:v>
                  </c:pt>
                </c:lvl>
              </c:multiLvlStrCache>
            </c:multiLvlStrRef>
          </c:cat>
          <c:val>
            <c:numRef>
              <c:f>[reszvetel_eag_v6.xlsx]Abra!$C$55:$Q$55</c:f>
              <c:numCache>
                <c:formatCode>0.00</c:formatCode>
                <c:ptCount val="15"/>
                <c:pt idx="0">
                  <c:v>0.55782472579763087</c:v>
                </c:pt>
                <c:pt idx="1">
                  <c:v>10.22432954993279</c:v>
                </c:pt>
                <c:pt idx="2">
                  <c:v>9.437742043051216</c:v>
                </c:pt>
                <c:pt idx="3">
                  <c:v>1.3506432513125008</c:v>
                </c:pt>
                <c:pt idx="4">
                  <c:v>10.872709779729622</c:v>
                </c:pt>
                <c:pt idx="5">
                  <c:v>9.7220523856374967</c:v>
                </c:pt>
                <c:pt idx="6">
                  <c:v>0</c:v>
                </c:pt>
                <c:pt idx="7">
                  <c:v>11.693661283138031</c:v>
                </c:pt>
                <c:pt idx="8">
                  <c:v>11.122713851787951</c:v>
                </c:pt>
                <c:pt idx="9">
                  <c:v>0</c:v>
                </c:pt>
                <c:pt idx="10">
                  <c:v>10.129150899426845</c:v>
                </c:pt>
                <c:pt idx="11">
                  <c:v>9.4111766256605893</c:v>
                </c:pt>
                <c:pt idx="12">
                  <c:v>0</c:v>
                </c:pt>
                <c:pt idx="13">
                  <c:v>8.4858965067368377</c:v>
                </c:pt>
                <c:pt idx="14">
                  <c:v>8.10471174184093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430848"/>
        <c:axId val="90432640"/>
      </c:barChart>
      <c:catAx>
        <c:axId val="90430848"/>
        <c:scaling>
          <c:orientation val="minMax"/>
        </c:scaling>
        <c:delete val="0"/>
        <c:axPos val="b"/>
        <c:majorTickMark val="out"/>
        <c:minorTickMark val="none"/>
        <c:tickLblPos val="nextTo"/>
        <c:crossAx val="90432640"/>
        <c:crosses val="autoZero"/>
        <c:auto val="1"/>
        <c:lblAlgn val="ctr"/>
        <c:lblOffset val="100"/>
        <c:noMultiLvlLbl val="0"/>
      </c:catAx>
      <c:valAx>
        <c:axId val="90432640"/>
        <c:scaling>
          <c:orientation val="minMax"/>
        </c:scaling>
        <c:delete val="0"/>
        <c:axPos val="l"/>
        <c:numFmt formatCode="0&quot; %&quot;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904308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50" b="1">
                <a:latin typeface="Garamond" pitchFamily="18" charset="0"/>
              </a:defRPr>
            </a:pPr>
            <a:endParaRPr lang="hu-HU"/>
          </a:p>
        </c:txPr>
      </c:dTable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hu-HU" sz="2000" dirty="0">
                <a:latin typeface="Garamond" pitchFamily="18" charset="0"/>
              </a:rPr>
              <a:t>Várható élettartam</a:t>
            </a:r>
            <a:r>
              <a:rPr lang="hu-HU" sz="2000" baseline="0" dirty="0">
                <a:latin typeface="Garamond" pitchFamily="18" charset="0"/>
              </a:rPr>
              <a:t> (30 éves korban)</a:t>
            </a:r>
            <a:endParaRPr lang="hu-HU" sz="2000" dirty="0">
              <a:latin typeface="Garamond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'[varhato_elettartam.xlsx]várható élettartam (2)'!$A$5</c:f>
              <c:strCache>
                <c:ptCount val="1"/>
                <c:pt idx="0">
                  <c:v>Csehország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multiLvlStrRef>
              <c:f>'[varhato_elettartam.xlsx]várható élettartam (2)'!$B$2:$G$4</c:f>
              <c:multiLvlStrCache>
                <c:ptCount val="6"/>
                <c:lvl>
                  <c:pt idx="0">
                    <c:v>Érettségi alatt</c:v>
                  </c:pt>
                  <c:pt idx="1">
                    <c:v>Érettségivel</c:v>
                  </c:pt>
                  <c:pt idx="2">
                    <c:v>Diplomával</c:v>
                  </c:pt>
                  <c:pt idx="3">
                    <c:v>Érettségi alatt</c:v>
                  </c:pt>
                  <c:pt idx="4">
                    <c:v>Érettségivel</c:v>
                  </c:pt>
                  <c:pt idx="5">
                    <c:v>Diplomával</c:v>
                  </c:pt>
                </c:lvl>
                <c:lvl>
                  <c:pt idx="0">
                    <c:v>Férfiak</c:v>
                  </c:pt>
                  <c:pt idx="3">
                    <c:v>Összesen</c:v>
                  </c:pt>
                </c:lvl>
              </c:multiLvlStrCache>
            </c:multiLvlStrRef>
          </c:cat>
          <c:val>
            <c:numRef>
              <c:f>'[varhato_elettartam.xlsx]várható élettartam (2)'!$B$5:$G$5</c:f>
              <c:numCache>
                <c:formatCode>0.0</c:formatCode>
                <c:ptCount val="6"/>
                <c:pt idx="0">
                  <c:v>64.08</c:v>
                </c:pt>
                <c:pt idx="1">
                  <c:v>75.789999999999992</c:v>
                </c:pt>
                <c:pt idx="2">
                  <c:v>80.94</c:v>
                </c:pt>
                <c:pt idx="3">
                  <c:v>73.84</c:v>
                </c:pt>
                <c:pt idx="4">
                  <c:v>78.55</c:v>
                </c:pt>
                <c:pt idx="5">
                  <c:v>82.59</c:v>
                </c:pt>
              </c:numCache>
            </c:numRef>
          </c:val>
        </c:ser>
        <c:ser>
          <c:idx val="1"/>
          <c:order val="1"/>
          <c:tx>
            <c:strRef>
              <c:f>'[varhato_elettartam.xlsx]várható élettartam (2)'!$A$6</c:f>
              <c:strCache>
                <c:ptCount val="1"/>
                <c:pt idx="0">
                  <c:v>Magyarország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multiLvlStrRef>
              <c:f>'[varhato_elettartam.xlsx]várható élettartam (2)'!$B$2:$G$4</c:f>
              <c:multiLvlStrCache>
                <c:ptCount val="6"/>
                <c:lvl>
                  <c:pt idx="0">
                    <c:v>Érettségi alatt</c:v>
                  </c:pt>
                  <c:pt idx="1">
                    <c:v>Érettségivel</c:v>
                  </c:pt>
                  <c:pt idx="2">
                    <c:v>Diplomával</c:v>
                  </c:pt>
                  <c:pt idx="3">
                    <c:v>Érettségi alatt</c:v>
                  </c:pt>
                  <c:pt idx="4">
                    <c:v>Érettségivel</c:v>
                  </c:pt>
                  <c:pt idx="5">
                    <c:v>Diplomával</c:v>
                  </c:pt>
                </c:lvl>
                <c:lvl>
                  <c:pt idx="0">
                    <c:v>Férfiak</c:v>
                  </c:pt>
                  <c:pt idx="3">
                    <c:v>Összesen</c:v>
                  </c:pt>
                </c:lvl>
              </c:multiLvlStrCache>
            </c:multiLvlStrRef>
          </c:cat>
          <c:val>
            <c:numRef>
              <c:f>'[varhato_elettartam.xlsx]várható élettartam (2)'!$B$6:$G$6</c:f>
              <c:numCache>
                <c:formatCode>0.0</c:formatCode>
                <c:ptCount val="6"/>
                <c:pt idx="0">
                  <c:v>64.28</c:v>
                </c:pt>
                <c:pt idx="1">
                  <c:v>74.28</c:v>
                </c:pt>
                <c:pt idx="2">
                  <c:v>77.349999999999994</c:v>
                </c:pt>
                <c:pt idx="3">
                  <c:v>70.759999999999991</c:v>
                </c:pt>
                <c:pt idx="4">
                  <c:v>77.539999999999992</c:v>
                </c:pt>
                <c:pt idx="5">
                  <c:v>79.52000000000001</c:v>
                </c:pt>
              </c:numCache>
            </c:numRef>
          </c:val>
        </c:ser>
        <c:ser>
          <c:idx val="2"/>
          <c:order val="2"/>
          <c:tx>
            <c:strRef>
              <c:f>'[varhato_elettartam.xlsx]várható élettartam (2)'!$A$7</c:f>
              <c:strCache>
                <c:ptCount val="1"/>
                <c:pt idx="0">
                  <c:v>Lengyelország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multiLvlStrRef>
              <c:f>'[varhato_elettartam.xlsx]várható élettartam (2)'!$B$2:$G$4</c:f>
              <c:multiLvlStrCache>
                <c:ptCount val="6"/>
                <c:lvl>
                  <c:pt idx="0">
                    <c:v>Érettségi alatt</c:v>
                  </c:pt>
                  <c:pt idx="1">
                    <c:v>Érettségivel</c:v>
                  </c:pt>
                  <c:pt idx="2">
                    <c:v>Diplomával</c:v>
                  </c:pt>
                  <c:pt idx="3">
                    <c:v>Érettségi alatt</c:v>
                  </c:pt>
                  <c:pt idx="4">
                    <c:v>Érettségivel</c:v>
                  </c:pt>
                  <c:pt idx="5">
                    <c:v>Diplomával</c:v>
                  </c:pt>
                </c:lvl>
                <c:lvl>
                  <c:pt idx="0">
                    <c:v>Férfiak</c:v>
                  </c:pt>
                  <c:pt idx="3">
                    <c:v>Összesen</c:v>
                  </c:pt>
                </c:lvl>
              </c:multiLvlStrCache>
            </c:multiLvlStrRef>
          </c:cat>
          <c:val>
            <c:numRef>
              <c:f>'[varhato_elettartam.xlsx]várható élettartam (2)'!$B$7:$G$7</c:f>
              <c:numCache>
                <c:formatCode>0.0</c:formatCode>
                <c:ptCount val="6"/>
                <c:pt idx="0">
                  <c:v>67.3</c:v>
                </c:pt>
                <c:pt idx="1">
                  <c:v>73.599999999999994</c:v>
                </c:pt>
                <c:pt idx="2">
                  <c:v>79.28</c:v>
                </c:pt>
                <c:pt idx="3">
                  <c:v>73.009999999999991</c:v>
                </c:pt>
                <c:pt idx="4">
                  <c:v>77.39</c:v>
                </c:pt>
                <c:pt idx="5">
                  <c:v>81.740000000000009</c:v>
                </c:pt>
              </c:numCache>
            </c:numRef>
          </c:val>
        </c:ser>
        <c:ser>
          <c:idx val="3"/>
          <c:order val="3"/>
          <c:tx>
            <c:strRef>
              <c:f>'[varhato_elettartam.xlsx]várható élettartam (2)'!$A$8</c:f>
              <c:strCache>
                <c:ptCount val="1"/>
                <c:pt idx="0">
                  <c:v>OECD átlag</c:v>
                </c:pt>
              </c:strCache>
            </c:strRef>
          </c:tx>
          <c:spPr>
            <a:solidFill>
              <a:srgbClr val="000000"/>
            </a:solidFill>
          </c:spPr>
          <c:invertIfNegative val="0"/>
          <c:cat>
            <c:multiLvlStrRef>
              <c:f>'[varhato_elettartam.xlsx]várható élettartam (2)'!$B$2:$G$4</c:f>
              <c:multiLvlStrCache>
                <c:ptCount val="6"/>
                <c:lvl>
                  <c:pt idx="0">
                    <c:v>Érettségi alatt</c:v>
                  </c:pt>
                  <c:pt idx="1">
                    <c:v>Érettségivel</c:v>
                  </c:pt>
                  <c:pt idx="2">
                    <c:v>Diplomával</c:v>
                  </c:pt>
                  <c:pt idx="3">
                    <c:v>Érettségi alatt</c:v>
                  </c:pt>
                  <c:pt idx="4">
                    <c:v>Érettségivel</c:v>
                  </c:pt>
                  <c:pt idx="5">
                    <c:v>Diplomával</c:v>
                  </c:pt>
                </c:lvl>
                <c:lvl>
                  <c:pt idx="0">
                    <c:v>Férfiak</c:v>
                  </c:pt>
                  <c:pt idx="3">
                    <c:v>Összesen</c:v>
                  </c:pt>
                </c:lvl>
              </c:multiLvlStrCache>
            </c:multiLvlStrRef>
          </c:cat>
          <c:val>
            <c:numRef>
              <c:f>'[varhato_elettartam.xlsx]várható élettartam (2)'!$B$8:$G$8</c:f>
              <c:numCache>
                <c:formatCode>0.0</c:formatCode>
                <c:ptCount val="6"/>
                <c:pt idx="0">
                  <c:v>73.145381619052301</c:v>
                </c:pt>
                <c:pt idx="1">
                  <c:v>78.152499985149092</c:v>
                </c:pt>
                <c:pt idx="2">
                  <c:v>81.067610333629901</c:v>
                </c:pt>
                <c:pt idx="3">
                  <c:v>76.940539910460998</c:v>
                </c:pt>
                <c:pt idx="4">
                  <c:v>80.673844777734203</c:v>
                </c:pt>
                <c:pt idx="5">
                  <c:v>82.999612343743394</c:v>
                </c:pt>
              </c:numCache>
            </c:numRef>
          </c:val>
        </c:ser>
        <c:ser>
          <c:idx val="4"/>
          <c:order val="4"/>
          <c:tx>
            <c:strRef>
              <c:f>'[varhato_elettartam.xlsx]várható élettartam (2)'!$A$9</c:f>
              <c:strCache>
                <c:ptCount val="1"/>
                <c:pt idx="0">
                  <c:v>EU21 átlag</c:v>
                </c:pt>
              </c:strCache>
            </c:strRef>
          </c:tx>
          <c:spPr>
            <a:solidFill>
              <a:srgbClr val="777777"/>
            </a:solidFill>
          </c:spPr>
          <c:invertIfNegative val="0"/>
          <c:cat>
            <c:multiLvlStrRef>
              <c:f>'[varhato_elettartam.xlsx]várható élettartam (2)'!$B$2:$G$4</c:f>
              <c:multiLvlStrCache>
                <c:ptCount val="6"/>
                <c:lvl>
                  <c:pt idx="0">
                    <c:v>Érettségi alatt</c:v>
                  </c:pt>
                  <c:pt idx="1">
                    <c:v>Érettségivel</c:v>
                  </c:pt>
                  <c:pt idx="2">
                    <c:v>Diplomával</c:v>
                  </c:pt>
                  <c:pt idx="3">
                    <c:v>Érettségi alatt</c:v>
                  </c:pt>
                  <c:pt idx="4">
                    <c:v>Érettségivel</c:v>
                  </c:pt>
                  <c:pt idx="5">
                    <c:v>Diplomával</c:v>
                  </c:pt>
                </c:lvl>
                <c:lvl>
                  <c:pt idx="0">
                    <c:v>Férfiak</c:v>
                  </c:pt>
                  <c:pt idx="3">
                    <c:v>Összesen</c:v>
                  </c:pt>
                </c:lvl>
              </c:multiLvlStrCache>
            </c:multiLvlStrRef>
          </c:cat>
          <c:val>
            <c:numRef>
              <c:f>'[varhato_elettartam.xlsx]várható élettartam (2)'!$B$9:$G$9</c:f>
              <c:numCache>
                <c:formatCode>0.0</c:formatCode>
                <c:ptCount val="6"/>
                <c:pt idx="0">
                  <c:v>72.289883318914406</c:v>
                </c:pt>
                <c:pt idx="1">
                  <c:v>77.634604932766507</c:v>
                </c:pt>
                <c:pt idx="2">
                  <c:v>80.609125800163199</c:v>
                </c:pt>
                <c:pt idx="3">
                  <c:v>76.542463547627108</c:v>
                </c:pt>
                <c:pt idx="4">
                  <c:v>80.377754577482392</c:v>
                </c:pt>
                <c:pt idx="5">
                  <c:v>82.802808223509302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845056"/>
        <c:axId val="78846592"/>
      </c:barChart>
      <c:catAx>
        <c:axId val="788450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8846592"/>
        <c:crosses val="autoZero"/>
        <c:auto val="1"/>
        <c:lblAlgn val="ctr"/>
        <c:lblOffset val="100"/>
        <c:noMultiLvlLbl val="0"/>
      </c:catAx>
      <c:valAx>
        <c:axId val="78846592"/>
        <c:scaling>
          <c:orientation val="minMax"/>
          <c:min val="30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88450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sz="2000" dirty="0">
                <a:latin typeface="Garamond" pitchFamily="18" charset="0"/>
              </a:rPr>
              <a:t>Egy</a:t>
            </a:r>
            <a:r>
              <a:rPr lang="hu-HU" sz="2000" baseline="0" dirty="0">
                <a:latin typeface="Garamond" pitchFamily="18" charset="0"/>
              </a:rPr>
              <a:t> diplomás férfi </a:t>
            </a:r>
            <a:r>
              <a:rPr lang="hu-HU" sz="2000" b="1" i="0" u="none" strike="noStrike" baseline="0" dirty="0">
                <a:effectLst/>
                <a:latin typeface="Garamond" pitchFamily="18" charset="0"/>
              </a:rPr>
              <a:t>felsőfokú képzésének </a:t>
            </a:r>
            <a:br>
              <a:rPr lang="hu-HU" sz="2000" b="1" i="0" u="none" strike="noStrike" baseline="0" dirty="0">
                <a:effectLst/>
                <a:latin typeface="Garamond" pitchFamily="18" charset="0"/>
              </a:rPr>
            </a:br>
            <a:r>
              <a:rPr lang="hu-HU" sz="2000" b="1" i="0" u="none" strike="noStrike" baseline="0" dirty="0">
                <a:effectLst/>
                <a:latin typeface="Garamond" pitchFamily="18" charset="0"/>
              </a:rPr>
              <a:t>személyes </a:t>
            </a:r>
            <a:r>
              <a:rPr lang="hu-HU" sz="2000" baseline="0" dirty="0">
                <a:latin typeface="Garamond" pitchFamily="18" charset="0"/>
              </a:rPr>
              <a:t>kiadásai és hasznai (PPP</a:t>
            </a:r>
            <a:r>
              <a:rPr lang="hu-HU" sz="2000" baseline="0" dirty="0" smtClean="0">
                <a:latin typeface="Garamond" pitchFamily="18" charset="0"/>
              </a:rPr>
              <a:t>$, 2008)</a:t>
            </a:r>
            <a:endParaRPr lang="hu-HU" sz="2000" dirty="0">
              <a:latin typeface="Garamond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'[egyeni_hasznok.xlsx]egyéni haszon'!$C$15:$C$16</c:f>
              <c:strCache>
                <c:ptCount val="1"/>
                <c:pt idx="0">
                  <c:v>Összes kiadás</c:v>
                </c:pt>
              </c:strCache>
            </c:strRef>
          </c:tx>
          <c:invertIfNegative val="0"/>
          <c:cat>
            <c:strRef>
              <c:f>'[egyeni_hasznok.xlsx]egyéni haszon'!$B$17:$B$23</c:f>
              <c:strCache>
                <c:ptCount val="7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OECD átlag</c:v>
                </c:pt>
                <c:pt idx="6">
                  <c:v>EU21 átlag</c:v>
                </c:pt>
              </c:strCache>
            </c:strRef>
          </c:cat>
          <c:val>
            <c:numRef>
              <c:f>'[egyeni_hasznok.xlsx]egyéni haszon'!$C$17:$C$23</c:f>
              <c:numCache>
                <c:formatCode>#,##0</c:formatCode>
                <c:ptCount val="7"/>
                <c:pt idx="0">
                  <c:v>-64923.763144059471</c:v>
                </c:pt>
                <c:pt idx="1">
                  <c:v>-27981.041551856892</c:v>
                </c:pt>
                <c:pt idx="2">
                  <c:v>-19649.243846647678</c:v>
                </c:pt>
                <c:pt idx="3">
                  <c:v>-22286.707104572051</c:v>
                </c:pt>
                <c:pt idx="4">
                  <c:v>-18811.937220575775</c:v>
                </c:pt>
                <c:pt idx="5">
                  <c:v>-56092.943522009671</c:v>
                </c:pt>
                <c:pt idx="6">
                  <c:v>-49833.192501635938</c:v>
                </c:pt>
              </c:numCache>
            </c:numRef>
          </c:val>
        </c:ser>
        <c:ser>
          <c:idx val="1"/>
          <c:order val="1"/>
          <c:tx>
            <c:strRef>
              <c:f>'[egyeni_hasznok.xlsx]egyéni haszon'!$D$15:$D$16</c:f>
              <c:strCache>
                <c:ptCount val="1"/>
                <c:pt idx="0">
                  <c:v>Összes haszon</c:v>
                </c:pt>
              </c:strCache>
            </c:strRef>
          </c:tx>
          <c:invertIfNegative val="0"/>
          <c:cat>
            <c:strRef>
              <c:f>'[egyeni_hasznok.xlsx]egyéni haszon'!$B$17:$B$23</c:f>
              <c:strCache>
                <c:ptCount val="7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OECD átlag</c:v>
                </c:pt>
                <c:pt idx="6">
                  <c:v>EU21 átlag</c:v>
                </c:pt>
              </c:strCache>
            </c:strRef>
          </c:cat>
          <c:val>
            <c:numRef>
              <c:f>'[egyeni_hasznok.xlsx]egyéni haszon'!$D$17:$D$23</c:f>
              <c:numCache>
                <c:formatCode>#,##0</c:formatCode>
                <c:ptCount val="7"/>
                <c:pt idx="0">
                  <c:v>289972.11923943198</c:v>
                </c:pt>
                <c:pt idx="1">
                  <c:v>277660.22908617905</c:v>
                </c:pt>
                <c:pt idx="2">
                  <c:v>228035.07949075312</c:v>
                </c:pt>
                <c:pt idx="3">
                  <c:v>252916.87460142281</c:v>
                </c:pt>
                <c:pt idx="4">
                  <c:v>227695.43153391819</c:v>
                </c:pt>
                <c:pt idx="5">
                  <c:v>217718.35217337377</c:v>
                </c:pt>
                <c:pt idx="6">
                  <c:v>225712.66604577098</c:v>
                </c:pt>
              </c:numCache>
            </c:numRef>
          </c:val>
        </c:ser>
        <c:ser>
          <c:idx val="2"/>
          <c:order val="2"/>
          <c:tx>
            <c:strRef>
              <c:f>'[egyeni_hasznok.xlsx]egyéni haszon'!$E$15:$E$16</c:f>
              <c:strCache>
                <c:ptCount val="1"/>
                <c:pt idx="0">
                  <c:v>Nettó jelenérték</c:v>
                </c:pt>
              </c:strCache>
            </c:strRef>
          </c:tx>
          <c:invertIfNegative val="0"/>
          <c:cat>
            <c:strRef>
              <c:f>'[egyeni_hasznok.xlsx]egyéni haszon'!$B$17:$B$23</c:f>
              <c:strCache>
                <c:ptCount val="7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OECD átlag</c:v>
                </c:pt>
                <c:pt idx="6">
                  <c:v>EU21 átlag</c:v>
                </c:pt>
              </c:strCache>
            </c:strRef>
          </c:cat>
          <c:val>
            <c:numRef>
              <c:f>'[egyeni_hasznok.xlsx]egyéni haszon'!$E$17:$E$23</c:f>
              <c:numCache>
                <c:formatCode>#,##0</c:formatCode>
                <c:ptCount val="7"/>
                <c:pt idx="0">
                  <c:v>225048.35609537252</c:v>
                </c:pt>
                <c:pt idx="1">
                  <c:v>249679.18753432215</c:v>
                </c:pt>
                <c:pt idx="2">
                  <c:v>208385.83564410545</c:v>
                </c:pt>
                <c:pt idx="3">
                  <c:v>230630.16749685077</c:v>
                </c:pt>
                <c:pt idx="4">
                  <c:v>208883.49431334241</c:v>
                </c:pt>
                <c:pt idx="5">
                  <c:v>161625.40865136407</c:v>
                </c:pt>
                <c:pt idx="6">
                  <c:v>175879.47354413508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898688"/>
        <c:axId val="78900224"/>
        <c:axId val="0"/>
      </c:bar3DChart>
      <c:catAx>
        <c:axId val="788986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8900224"/>
        <c:crosses val="autoZero"/>
        <c:auto val="1"/>
        <c:lblAlgn val="ctr"/>
        <c:lblOffset val="100"/>
        <c:noMultiLvlLbl val="0"/>
      </c:catAx>
      <c:valAx>
        <c:axId val="7890022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8898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 baseline="0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sz="2000" baseline="0" dirty="0">
                <a:latin typeface="Garamond" pitchFamily="18" charset="0"/>
              </a:rPr>
              <a:t>Egy diplomás férfi felsőfokú képzésének </a:t>
            </a:r>
            <a:r>
              <a:rPr lang="hu-HU" sz="2000" baseline="0" dirty="0" smtClean="0">
                <a:latin typeface="Garamond" pitchFamily="18" charset="0"/>
              </a:rPr>
              <a:t/>
            </a:r>
            <a:br>
              <a:rPr lang="hu-HU" sz="2000" baseline="0" dirty="0" smtClean="0">
                <a:latin typeface="Garamond" pitchFamily="18" charset="0"/>
              </a:rPr>
            </a:br>
            <a:r>
              <a:rPr lang="hu-HU" sz="2000" baseline="0" dirty="0" smtClean="0">
                <a:latin typeface="Garamond" pitchFamily="18" charset="0"/>
              </a:rPr>
              <a:t>társadalmi </a:t>
            </a:r>
            <a:r>
              <a:rPr lang="hu-HU" sz="2000" baseline="0" dirty="0">
                <a:latin typeface="Garamond" pitchFamily="18" charset="0"/>
              </a:rPr>
              <a:t>ráfordításai és hasznai (PPP$, 2008)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'[egyeni_hasznok.xlsx]társadalmi haszon'!$B$16</c:f>
              <c:strCache>
                <c:ptCount val="1"/>
                <c:pt idx="0">
                  <c:v>Összes kiadás</c:v>
                </c:pt>
              </c:strCache>
            </c:strRef>
          </c:tx>
          <c:invertIfNegative val="0"/>
          <c:cat>
            <c:strRef>
              <c:f>'[egyeni_hasznok.xlsx]társadalmi haszon'!$A$17:$A$23</c:f>
              <c:strCache>
                <c:ptCount val="7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OECD átlag</c:v>
                </c:pt>
                <c:pt idx="6">
                  <c:v>EU21 átlag</c:v>
                </c:pt>
              </c:strCache>
            </c:strRef>
          </c:cat>
          <c:val>
            <c:numRef>
              <c:f>'[egyeni_hasznok.xlsx]társadalmi haszon'!$B$17:$B$23</c:f>
              <c:numCache>
                <c:formatCode>#,##0</c:formatCode>
                <c:ptCount val="7"/>
                <c:pt idx="0">
                  <c:v>-49586.193953409071</c:v>
                </c:pt>
                <c:pt idx="1">
                  <c:v>-19103.610116387939</c:v>
                </c:pt>
                <c:pt idx="2">
                  <c:v>-19215.464876865655</c:v>
                </c:pt>
                <c:pt idx="3">
                  <c:v>-19796.404622342696</c:v>
                </c:pt>
                <c:pt idx="4">
                  <c:v>-20985.215899129642</c:v>
                </c:pt>
                <c:pt idx="5">
                  <c:v>-36084.999238857534</c:v>
                </c:pt>
                <c:pt idx="6">
                  <c:v>-37822.028968811515</c:v>
                </c:pt>
              </c:numCache>
            </c:numRef>
          </c:val>
        </c:ser>
        <c:ser>
          <c:idx val="1"/>
          <c:order val="1"/>
          <c:tx>
            <c:strRef>
              <c:f>'[egyeni_hasznok.xlsx]társadalmi haszon'!$C$16</c:f>
              <c:strCache>
                <c:ptCount val="1"/>
                <c:pt idx="0">
                  <c:v>Összes haszon</c:v>
                </c:pt>
              </c:strCache>
            </c:strRef>
          </c:tx>
          <c:invertIfNegative val="0"/>
          <c:cat>
            <c:strRef>
              <c:f>'[egyeni_hasznok.xlsx]társadalmi haszon'!$A$17:$A$23</c:f>
              <c:strCache>
                <c:ptCount val="7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OECD átlag</c:v>
                </c:pt>
                <c:pt idx="6">
                  <c:v>EU21 átlag</c:v>
                </c:pt>
              </c:strCache>
            </c:strRef>
          </c:cat>
          <c:val>
            <c:numRef>
              <c:f>'[egyeni_hasznok.xlsx]társadalmi haszon'!$C$17:$C$23</c:f>
              <c:numCache>
                <c:formatCode>#,##0</c:formatCode>
                <c:ptCount val="7"/>
                <c:pt idx="0">
                  <c:v>181689.22094295913</c:v>
                </c:pt>
                <c:pt idx="1">
                  <c:v>134893.64960118791</c:v>
                </c:pt>
                <c:pt idx="2">
                  <c:v>274199.42272025929</c:v>
                </c:pt>
                <c:pt idx="3">
                  <c:v>138062.22967409491</c:v>
                </c:pt>
                <c:pt idx="4">
                  <c:v>79144.504887966425</c:v>
                </c:pt>
                <c:pt idx="5">
                  <c:v>137200.64408519331</c:v>
                </c:pt>
                <c:pt idx="6">
                  <c:v>143538.12668869444</c:v>
                </c:pt>
              </c:numCache>
            </c:numRef>
          </c:val>
        </c:ser>
        <c:ser>
          <c:idx val="2"/>
          <c:order val="2"/>
          <c:tx>
            <c:strRef>
              <c:f>'[egyeni_hasznok.xlsx]társadalmi haszon'!$D$16</c:f>
              <c:strCache>
                <c:ptCount val="1"/>
                <c:pt idx="0">
                  <c:v>Nettó jelenérték</c:v>
                </c:pt>
              </c:strCache>
            </c:strRef>
          </c:tx>
          <c:invertIfNegative val="0"/>
          <c:cat>
            <c:strRef>
              <c:f>'[egyeni_hasznok.xlsx]társadalmi haszon'!$A$17:$A$23</c:f>
              <c:strCache>
                <c:ptCount val="7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OECD átlag</c:v>
                </c:pt>
                <c:pt idx="6">
                  <c:v>EU21 átlag</c:v>
                </c:pt>
              </c:strCache>
            </c:strRef>
          </c:cat>
          <c:val>
            <c:numRef>
              <c:f>'[egyeni_hasznok.xlsx]társadalmi haszon'!$D$17:$D$23</c:f>
              <c:numCache>
                <c:formatCode>#,##0</c:formatCode>
                <c:ptCount val="7"/>
                <c:pt idx="0">
                  <c:v>132103.02698955007</c:v>
                </c:pt>
                <c:pt idx="1">
                  <c:v>115790.03948479997</c:v>
                </c:pt>
                <c:pt idx="2">
                  <c:v>254983.95784339364</c:v>
                </c:pt>
                <c:pt idx="3">
                  <c:v>118265.82505175221</c:v>
                </c:pt>
                <c:pt idx="4">
                  <c:v>58159.288988836779</c:v>
                </c:pt>
                <c:pt idx="5">
                  <c:v>101115.64484633577</c:v>
                </c:pt>
                <c:pt idx="6">
                  <c:v>105716.09771988294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001472"/>
        <c:axId val="79003008"/>
        <c:axId val="0"/>
      </c:bar3DChart>
      <c:catAx>
        <c:axId val="790014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9003008"/>
        <c:crosses val="autoZero"/>
        <c:auto val="1"/>
        <c:lblAlgn val="ctr"/>
        <c:lblOffset val="100"/>
        <c:noMultiLvlLbl val="0"/>
      </c:catAx>
      <c:valAx>
        <c:axId val="7900300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790014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Garamond" pitchFamily="18" charset="0"/>
              </a:defRPr>
            </a:pPr>
            <a:r>
              <a:rPr lang="hu-HU" sz="2000">
                <a:latin typeface="Garamond" pitchFamily="18" charset="0"/>
              </a:rPr>
              <a:t>Összes</a:t>
            </a:r>
            <a:r>
              <a:rPr lang="hu-HU" sz="2000" baseline="0">
                <a:latin typeface="Garamond" pitchFamily="18" charset="0"/>
              </a:rPr>
              <a:t> ráfordítás a felsőoktatásban</a:t>
            </a:r>
            <a:br>
              <a:rPr lang="hu-HU" sz="2000" baseline="0">
                <a:latin typeface="Garamond" pitchFamily="18" charset="0"/>
              </a:rPr>
            </a:br>
            <a:r>
              <a:rPr lang="hu-HU" sz="2000" baseline="0">
                <a:latin typeface="Garamond" pitchFamily="18" charset="0"/>
              </a:rPr>
              <a:t>2001 – 2010, Eurostat (m€)</a:t>
            </a:r>
            <a:endParaRPr lang="hu-HU" sz="2000">
              <a:latin typeface="Garamond" pitchFamily="18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[egy_hallgatora_juto_kiadasok.xlsx]Munka1!$A$44</c:f>
              <c:strCache>
                <c:ptCount val="1"/>
                <c:pt idx="0">
                  <c:v>Csehország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[egy_hallgatora_juto_kiadasok.xlsx]Munka1!$B$43:$K$43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[egy_hallgatora_juto_kiadasok.xlsx]Munka1!$B$44:$K$44</c:f>
              <c:numCache>
                <c:formatCode>#,##0.0</c:formatCode>
                <c:ptCount val="10"/>
                <c:pt idx="0">
                  <c:v>1123.5</c:v>
                </c:pt>
                <c:pt idx="1">
                  <c:v>1269.7</c:v>
                </c:pt>
                <c:pt idx="2">
                  <c:v>1452.2</c:v>
                </c:pt>
                <c:pt idx="3">
                  <c:v>1558.3</c:v>
                </c:pt>
                <c:pt idx="4">
                  <c:v>1560.8</c:v>
                </c:pt>
                <c:pt idx="5">
                  <c:v>2294.1</c:v>
                </c:pt>
                <c:pt idx="6">
                  <c:v>2205.8000000000002</c:v>
                </c:pt>
                <c:pt idx="7">
                  <c:v>1958.4</c:v>
                </c:pt>
                <c:pt idx="8">
                  <c:v>2062.1</c:v>
                </c:pt>
                <c:pt idx="9">
                  <c:v>1962.6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[egy_hallgatora_juto_kiadasok.xlsx]Munka1!$A$45</c:f>
              <c:strCache>
                <c:ptCount val="1"/>
                <c:pt idx="0">
                  <c:v>Magyarország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[egy_hallgatora_juto_kiadasok.xlsx]Munka1!$B$43:$K$43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[egy_hallgatora_juto_kiadasok.xlsx]Munka1!$B$45:$K$45</c:f>
              <c:numCache>
                <c:formatCode>#,##0.0</c:formatCode>
                <c:ptCount val="10"/>
                <c:pt idx="0">
                  <c:v>1282.2</c:v>
                </c:pt>
                <c:pt idx="1">
                  <c:v>1562.9</c:v>
                </c:pt>
                <c:pt idx="2">
                  <c:v>1607</c:v>
                </c:pt>
                <c:pt idx="3">
                  <c:v>1402.9</c:v>
                </c:pt>
                <c:pt idx="4">
                  <c:v>1478.4</c:v>
                </c:pt>
                <c:pt idx="5">
                  <c:v>1562.1</c:v>
                </c:pt>
                <c:pt idx="6">
                  <c:v>1611.2</c:v>
                </c:pt>
                <c:pt idx="7">
                  <c:v>1636.4</c:v>
                </c:pt>
                <c:pt idx="8">
                  <c:v>1734.9</c:v>
                </c:pt>
                <c:pt idx="9">
                  <c:v>1559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[egy_hallgatora_juto_kiadasok.xlsx]Munka1!$A$46</c:f>
              <c:strCache>
                <c:ptCount val="1"/>
                <c:pt idx="0">
                  <c:v>Lengyelország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[egy_hallgatora_juto_kiadasok.xlsx]Munka1!$B$43:$K$43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[egy_hallgatora_juto_kiadasok.xlsx]Munka1!$B$46:$K$46</c:f>
              <c:numCache>
                <c:formatCode>#,##0.0</c:formatCode>
                <c:ptCount val="10"/>
                <c:pt idx="0">
                  <c:v>3737.6</c:v>
                </c:pt>
                <c:pt idx="1">
                  <c:v>3976</c:v>
                </c:pt>
                <c:pt idx="2">
                  <c:v>3961.9</c:v>
                </c:pt>
                <c:pt idx="3">
                  <c:v>4801.3</c:v>
                </c:pt>
                <c:pt idx="4">
                  <c:v>5237.8</c:v>
                </c:pt>
                <c:pt idx="5">
                  <c:v>4501.8</c:v>
                </c:pt>
                <c:pt idx="6">
                  <c:v>4841.8</c:v>
                </c:pt>
                <c:pt idx="7">
                  <c:v>5608.3</c:v>
                </c:pt>
                <c:pt idx="8">
                  <c:v>5825.8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[egy_hallgatora_juto_kiadasok.xlsx]Munka1!$A$47</c:f>
              <c:strCache>
                <c:ptCount val="1"/>
                <c:pt idx="0">
                  <c:v>Szlovákia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[egy_hallgatora_juto_kiadasok.xlsx]Munka1!$B$43:$K$43</c:f>
              <c:strCache>
                <c:ptCount val="1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</c:strCache>
            </c:strRef>
          </c:cat>
          <c:val>
            <c:numRef>
              <c:f>[egy_hallgatora_juto_kiadasok.xlsx]Munka1!$B$47:$K$47</c:f>
              <c:numCache>
                <c:formatCode>#,##0.0</c:formatCode>
                <c:ptCount val="10"/>
                <c:pt idx="0">
                  <c:v>456.8</c:v>
                </c:pt>
                <c:pt idx="1">
                  <c:v>517.1</c:v>
                </c:pt>
                <c:pt idx="2">
                  <c:v>522.5</c:v>
                </c:pt>
                <c:pt idx="3">
                  <c:v>652.20000000000005</c:v>
                </c:pt>
                <c:pt idx="4">
                  <c:v>589.70000000000005</c:v>
                </c:pt>
                <c:pt idx="5">
                  <c:v>725.7</c:v>
                </c:pt>
                <c:pt idx="6">
                  <c:v>722.2</c:v>
                </c:pt>
                <c:pt idx="7">
                  <c:v>763.3</c:v>
                </c:pt>
                <c:pt idx="8">
                  <c:v>748.1</c:v>
                </c:pt>
                <c:pt idx="9">
                  <c:v>803.9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218176"/>
        <c:axId val="81228160"/>
      </c:lineChart>
      <c:catAx>
        <c:axId val="81218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228160"/>
        <c:crosses val="autoZero"/>
        <c:auto val="1"/>
        <c:lblAlgn val="ctr"/>
        <c:lblOffset val="100"/>
        <c:noMultiLvlLbl val="0"/>
      </c:catAx>
      <c:valAx>
        <c:axId val="81228160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2181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Garamond" pitchFamily="18" charset="0"/>
              </a:defRPr>
            </a:pPr>
            <a:r>
              <a:rPr lang="hu-HU" sz="2000" dirty="0">
                <a:latin typeface="Garamond" pitchFamily="18" charset="0"/>
              </a:rPr>
              <a:t>Egy hallgatóra</a:t>
            </a:r>
            <a:r>
              <a:rPr lang="hu-HU" sz="2000" baseline="0" dirty="0">
                <a:latin typeface="Garamond" pitchFamily="18" charset="0"/>
              </a:rPr>
              <a:t> jutó ráfordítások</a:t>
            </a:r>
            <a:br>
              <a:rPr lang="hu-HU" sz="2000" baseline="0" dirty="0">
                <a:latin typeface="Garamond" pitchFamily="18" charset="0"/>
              </a:rPr>
            </a:br>
            <a:r>
              <a:rPr lang="hu-HU" sz="2000" baseline="0" dirty="0">
                <a:latin typeface="Garamond" pitchFamily="18" charset="0"/>
              </a:rPr>
              <a:t>2002 – 2010, </a:t>
            </a:r>
            <a:r>
              <a:rPr lang="hu-HU" sz="2000" baseline="0" dirty="0" err="1">
                <a:latin typeface="Garamond" pitchFamily="18" charset="0"/>
              </a:rPr>
              <a:t>Eurostat</a:t>
            </a:r>
            <a:r>
              <a:rPr lang="hu-HU" sz="2000" baseline="0" dirty="0">
                <a:latin typeface="Garamond" pitchFamily="18" charset="0"/>
              </a:rPr>
              <a:t> (</a:t>
            </a:r>
            <a:r>
              <a:rPr lang="hu-HU" sz="2000" baseline="0" dirty="0" err="1">
                <a:latin typeface="Garamond" pitchFamily="18" charset="0"/>
              </a:rPr>
              <a:t>e€</a:t>
            </a:r>
            <a:r>
              <a:rPr lang="hu-HU" sz="2000" baseline="0" dirty="0">
                <a:latin typeface="Garamond" pitchFamily="18" charset="0"/>
              </a:rPr>
              <a:t>)</a:t>
            </a:r>
            <a:endParaRPr lang="hu-HU" sz="2000" dirty="0">
              <a:latin typeface="Garamond" pitchFamily="18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[egy_hallgatora_juto_kiadasok.xlsx]Munka1!$A$80</c:f>
              <c:strCache>
                <c:ptCount val="1"/>
                <c:pt idx="0">
                  <c:v>Csehország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[egy_hallgatora_juto_kiadasok.xlsx]Munka1!$B$79:$J$79</c:f>
              <c:strCach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strCache>
            </c:strRef>
          </c:cat>
          <c:val>
            <c:numRef>
              <c:f>[egy_hallgatora_juto_kiadasok.xlsx]Munka1!$B$80:$J$80</c:f>
              <c:numCache>
                <c:formatCode>General</c:formatCode>
                <c:ptCount val="9"/>
                <c:pt idx="0">
                  <c:v>4.4629173989455184</c:v>
                </c:pt>
                <c:pt idx="1">
                  <c:v>5.0599303135888505</c:v>
                </c:pt>
                <c:pt idx="2">
                  <c:v>4.8864847914706804</c:v>
                </c:pt>
                <c:pt idx="3">
                  <c:v>4.6410942610764199</c:v>
                </c:pt>
                <c:pt idx="4">
                  <c:v>6.7993479549496145</c:v>
                </c:pt>
                <c:pt idx="5">
                  <c:v>6.0832873690016545</c:v>
                </c:pt>
                <c:pt idx="6">
                  <c:v>4.9895541401273888</c:v>
                </c:pt>
                <c:pt idx="7">
                  <c:v>4.9474568138195778</c:v>
                </c:pt>
                <c:pt idx="8">
                  <c:v>4.4869684499314131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[egy_hallgatora_juto_kiadasok.xlsx]Munka1!$A$81</c:f>
              <c:strCache>
                <c:ptCount val="1"/>
                <c:pt idx="0">
                  <c:v>Magyarország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[egy_hallgatora_juto_kiadasok.xlsx]Munka1!$B$79:$J$79</c:f>
              <c:strCach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strCache>
            </c:strRef>
          </c:cat>
          <c:val>
            <c:numRef>
              <c:f>[egy_hallgatora_juto_kiadasok.xlsx]Munka1!$B$81:$J$81</c:f>
              <c:numCache>
                <c:formatCode>General</c:formatCode>
                <c:ptCount val="9"/>
                <c:pt idx="0">
                  <c:v>4.4099887133182847</c:v>
                </c:pt>
                <c:pt idx="1">
                  <c:v>4.1152368758002558</c:v>
                </c:pt>
                <c:pt idx="2">
                  <c:v>3.322832780672667</c:v>
                </c:pt>
                <c:pt idx="3">
                  <c:v>3.3908256880733947</c:v>
                </c:pt>
                <c:pt idx="4">
                  <c:v>3.5607476635514019</c:v>
                </c:pt>
                <c:pt idx="5">
                  <c:v>3.7330861909175161</c:v>
                </c:pt>
                <c:pt idx="6">
                  <c:v>3.9555233260817015</c:v>
                </c:pt>
                <c:pt idx="7">
                  <c:v>4.3623334171486041</c:v>
                </c:pt>
                <c:pt idx="8">
                  <c:v>4.007712082262211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[egy_hallgatora_juto_kiadasok.xlsx]Munka1!$A$82</c:f>
              <c:strCache>
                <c:ptCount val="1"/>
                <c:pt idx="0">
                  <c:v>Lengyelország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[egy_hallgatora_juto_kiadasok.xlsx]Munka1!$B$79:$J$79</c:f>
              <c:strCach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strCache>
            </c:strRef>
          </c:cat>
          <c:val>
            <c:numRef>
              <c:f>[egy_hallgatora_juto_kiadasok.xlsx]Munka1!$B$82:$J$82</c:f>
              <c:numCache>
                <c:formatCode>General</c:formatCode>
                <c:ptCount val="9"/>
                <c:pt idx="0">
                  <c:v>2.0857157845040128</c:v>
                </c:pt>
                <c:pt idx="1">
                  <c:v>1.9975294948068973</c:v>
                </c:pt>
                <c:pt idx="2">
                  <c:v>2.348627892188035</c:v>
                </c:pt>
                <c:pt idx="3">
                  <c:v>2.4728766347197961</c:v>
                </c:pt>
                <c:pt idx="4">
                  <c:v>2.0980565782728249</c:v>
                </c:pt>
                <c:pt idx="5">
                  <c:v>2.2552517583492477</c:v>
                </c:pt>
                <c:pt idx="6">
                  <c:v>2.5892428439519852</c:v>
                </c:pt>
                <c:pt idx="7">
                  <c:v>2.7096744186046511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[egy_hallgatora_juto_kiadasok.xlsx]Munka1!$A$83</c:f>
              <c:strCache>
                <c:ptCount val="1"/>
                <c:pt idx="0">
                  <c:v>Szlovákia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strRef>
              <c:f>[egy_hallgatora_juto_kiadasok.xlsx]Munka1!$B$79:$J$79</c:f>
              <c:strCach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strCache>
            </c:strRef>
          </c:cat>
          <c:val>
            <c:numRef>
              <c:f>[egy_hallgatora_juto_kiadasok.xlsx]Munka1!$B$83:$J$83</c:f>
              <c:numCache>
                <c:formatCode>General</c:formatCode>
                <c:ptCount val="9"/>
                <c:pt idx="0">
                  <c:v>3.3975032851511169</c:v>
                </c:pt>
                <c:pt idx="1">
                  <c:v>3.3048703352308664</c:v>
                </c:pt>
                <c:pt idx="2">
                  <c:v>3.9599271402550089</c:v>
                </c:pt>
                <c:pt idx="3">
                  <c:v>3.2508269018743108</c:v>
                </c:pt>
                <c:pt idx="4">
                  <c:v>3.6670035371399696</c:v>
                </c:pt>
                <c:pt idx="5">
                  <c:v>3.3128440366972476</c:v>
                </c:pt>
                <c:pt idx="6">
                  <c:v>3.325925925925926</c:v>
                </c:pt>
                <c:pt idx="7">
                  <c:v>3.1834042553191488</c:v>
                </c:pt>
                <c:pt idx="8">
                  <c:v>3.4281449893390192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255808"/>
        <c:axId val="81134720"/>
      </c:lineChart>
      <c:catAx>
        <c:axId val="8125580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134720"/>
        <c:crosses val="autoZero"/>
        <c:auto val="1"/>
        <c:lblAlgn val="ctr"/>
        <c:lblOffset val="100"/>
        <c:noMultiLvlLbl val="0"/>
      </c:catAx>
      <c:valAx>
        <c:axId val="81134720"/>
        <c:scaling>
          <c:orientation val="minMax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25580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'[kepzesi ido koltsegek.xlsx]Munka1'!$C$18</c:f>
              <c:strCache>
                <c:ptCount val="1"/>
                <c:pt idx="0">
                  <c:v>Egy hallgatóra jutó összes költség a teljes képzési idő alatt (e$)</c:v>
                </c:pt>
              </c:strCache>
            </c:strRef>
          </c:tx>
          <c:invertIfNegative val="0"/>
          <c:cat>
            <c:strRef>
              <c:f>'[kepzesi ido koltsegek.xlsx]Munka1'!$A$19:$A$24</c:f>
              <c:strCache>
                <c:ptCount val="6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EU21 áltag</c:v>
                </c:pt>
              </c:strCache>
            </c:strRef>
          </c:cat>
          <c:val>
            <c:numRef>
              <c:f>'[kepzesi ido koltsegek.xlsx]Munka1'!$C$19:$C$24</c:f>
              <c:numCache>
                <c:formatCode>#,##0</c:formatCode>
                <c:ptCount val="6"/>
                <c:pt idx="0">
                  <c:v>68.417785387768305</c:v>
                </c:pt>
                <c:pt idx="1">
                  <c:v>32.381012969677698</c:v>
                </c:pt>
                <c:pt idx="2">
                  <c:v>32.631616633890602</c:v>
                </c:pt>
                <c:pt idx="3">
                  <c:v>28.704733258194601</c:v>
                </c:pt>
                <c:pt idx="4">
                  <c:v>26.3563910109084</c:v>
                </c:pt>
                <c:pt idx="5">
                  <c:v>64.912530750413097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178624"/>
        <c:axId val="81180160"/>
      </c:barChart>
      <c:lineChart>
        <c:grouping val="standard"/>
        <c:varyColors val="0"/>
        <c:ser>
          <c:idx val="0"/>
          <c:order val="0"/>
          <c:tx>
            <c:strRef>
              <c:f>'[kepzesi ido koltsegek.xlsx]Munka1'!$B$18</c:f>
              <c:strCache>
                <c:ptCount val="1"/>
                <c:pt idx="0">
                  <c:v>Átlagos képzési idő (ISCED 5A, év)</c:v>
                </c:pt>
              </c:strCache>
            </c:strRef>
          </c:tx>
          <c:spPr>
            <a:ln w="3810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'[kepzesi ido koltsegek.xlsx]Munka1'!$A$19:$A$24</c:f>
              <c:strCache>
                <c:ptCount val="6"/>
                <c:pt idx="0">
                  <c:v>Ausztria</c:v>
                </c:pt>
                <c:pt idx="1">
                  <c:v>Csehország</c:v>
                </c:pt>
                <c:pt idx="2">
                  <c:v>Magyarország</c:v>
                </c:pt>
                <c:pt idx="3">
                  <c:v>Lengyelország</c:v>
                </c:pt>
                <c:pt idx="4">
                  <c:v>Szlovákia</c:v>
                </c:pt>
                <c:pt idx="5">
                  <c:v>EU21 áltag</c:v>
                </c:pt>
              </c:strCache>
            </c:strRef>
          </c:cat>
          <c:val>
            <c:numRef>
              <c:f>'[kepzesi ido koltsegek.xlsx]Munka1'!$B$19:$B$24</c:f>
              <c:numCache>
                <c:formatCode>0.00</c:formatCode>
                <c:ptCount val="6"/>
                <c:pt idx="0">
                  <c:v>4.7986692188496942</c:v>
                </c:pt>
                <c:pt idx="1">
                  <c:v>3.7585709564350398</c:v>
                </c:pt>
                <c:pt idx="2">
                  <c:v>3.7401334729518885</c:v>
                </c:pt>
                <c:pt idx="3">
                  <c:v>3.68</c:v>
                </c:pt>
                <c:pt idx="4">
                  <c:v>3.9</c:v>
                </c:pt>
                <c:pt idx="5">
                  <c:v>4.5697139775699087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183488"/>
        <c:axId val="81181696"/>
      </c:lineChart>
      <c:catAx>
        <c:axId val="81178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180160"/>
        <c:crosses val="autoZero"/>
        <c:auto val="1"/>
        <c:lblAlgn val="ctr"/>
        <c:lblOffset val="100"/>
        <c:noMultiLvlLbl val="0"/>
      </c:catAx>
      <c:valAx>
        <c:axId val="811801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178624"/>
        <c:crosses val="autoZero"/>
        <c:crossBetween val="between"/>
      </c:valAx>
      <c:valAx>
        <c:axId val="81181696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81183488"/>
        <c:crosses val="max"/>
        <c:crossBetween val="between"/>
      </c:valAx>
      <c:catAx>
        <c:axId val="81183488"/>
        <c:scaling>
          <c:orientation val="minMax"/>
        </c:scaling>
        <c:delete val="1"/>
        <c:axPos val="b"/>
        <c:majorTickMark val="out"/>
        <c:minorTickMark val="none"/>
        <c:tickLblPos val="none"/>
        <c:crossAx val="81181696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latin typeface="Garamond" pitchFamily="18" charset="0"/>
              </a:defRPr>
            </a:pPr>
            <a:r>
              <a:rPr lang="hu-HU" sz="2000" noProof="0" dirty="0" smtClean="0">
                <a:latin typeface="Garamond" pitchFamily="18" charset="0"/>
              </a:rPr>
              <a:t>Regisztrált munkanélküliek végzettség</a:t>
            </a:r>
            <a:r>
              <a:rPr lang="hu-HU" sz="2000" baseline="0" noProof="0" dirty="0" smtClean="0">
                <a:latin typeface="Garamond" pitchFamily="18" charset="0"/>
              </a:rPr>
              <a:t> szerinti </a:t>
            </a:r>
            <a:r>
              <a:rPr lang="hu-HU" sz="2000" noProof="0" dirty="0" smtClean="0">
                <a:latin typeface="Garamond" pitchFamily="18" charset="0"/>
              </a:rPr>
              <a:t>megoszlása </a:t>
            </a:r>
            <a:br>
              <a:rPr lang="hu-HU" sz="2000" noProof="0" dirty="0" smtClean="0">
                <a:latin typeface="Garamond" pitchFamily="18" charset="0"/>
              </a:rPr>
            </a:br>
            <a:r>
              <a:rPr lang="hu-HU" sz="2000" noProof="0" dirty="0" smtClean="0">
                <a:latin typeface="Garamond" pitchFamily="18" charset="0"/>
              </a:rPr>
              <a:t>2000 – 2012</a:t>
            </a:r>
            <a:endParaRPr lang="hu-HU" sz="2000" noProof="0" dirty="0">
              <a:latin typeface="Garamond" pitchFamily="18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'[Felsőfokúak_részvétele és keresetei a munkaerő piacon_1998-2012_v3.02.xlsx]Munkaerő piaci részvétel és bér'!$C$111</c:f>
              <c:strCache>
                <c:ptCount val="1"/>
                <c:pt idx="0">
                  <c:v>&lt;=8 általános </c:v>
                </c:pt>
              </c:strCache>
            </c:strRef>
          </c:tx>
          <c:spPr>
            <a:ln w="571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piacon_1998-2012_v3.02.xlsx]Munkaerő piaci részvétel és bér'!$D$110:$P$110</c:f>
              <c:strCache>
                <c:ptCount val="13"/>
                <c:pt idx="0">
                  <c:v>2000 </c:v>
                </c:pt>
                <c:pt idx="1">
                  <c:v>2001 </c:v>
                </c:pt>
                <c:pt idx="2">
                  <c:v>2002 </c:v>
                </c:pt>
                <c:pt idx="3">
                  <c:v>2003 </c:v>
                </c:pt>
                <c:pt idx="4">
                  <c:v>2004 </c:v>
                </c:pt>
                <c:pt idx="5">
                  <c:v>2005 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piacon_1998-2012_v3.02.xlsx]Munkaerő piaci részvétel és bér'!$D$111:$P$111</c:f>
              <c:numCache>
                <c:formatCode>0.0</c:formatCode>
                <c:ptCount val="13"/>
                <c:pt idx="0">
                  <c:v>40.999294693340985</c:v>
                </c:pt>
                <c:pt idx="1">
                  <c:v>42.040142106645895</c:v>
                </c:pt>
                <c:pt idx="2">
                  <c:v>42.42937402395215</c:v>
                </c:pt>
                <c:pt idx="3">
                  <c:v>42.662233879375528</c:v>
                </c:pt>
                <c:pt idx="4">
                  <c:v>42.316708782196208</c:v>
                </c:pt>
                <c:pt idx="5">
                  <c:v>41.872437311324113</c:v>
                </c:pt>
                <c:pt idx="6">
                  <c:v>41.958211393065106</c:v>
                </c:pt>
                <c:pt idx="7">
                  <c:v>42.370935984341934</c:v>
                </c:pt>
                <c:pt idx="8">
                  <c:v>43.161498043515536</c:v>
                </c:pt>
                <c:pt idx="9">
                  <c:v>40.124354529824771</c:v>
                </c:pt>
                <c:pt idx="10">
                  <c:v>39.297547770204162</c:v>
                </c:pt>
                <c:pt idx="11">
                  <c:v>40.27155952284788</c:v>
                </c:pt>
                <c:pt idx="12">
                  <c:v>40.294980339039618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'[Felsőfokúak_részvétele és keresetei a munkaerő piacon_1998-2012_v3.02.xlsx]Munkaerő piaci részvétel és bér'!$C$112</c:f>
              <c:strCache>
                <c:ptCount val="1"/>
                <c:pt idx="0">
                  <c:v>szakm., szakisk.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piacon_1998-2012_v3.02.xlsx]Munkaerő piaci részvétel és bér'!$D$110:$P$110</c:f>
              <c:strCache>
                <c:ptCount val="13"/>
                <c:pt idx="0">
                  <c:v>2000 </c:v>
                </c:pt>
                <c:pt idx="1">
                  <c:v>2001 </c:v>
                </c:pt>
                <c:pt idx="2">
                  <c:v>2002 </c:v>
                </c:pt>
                <c:pt idx="3">
                  <c:v>2003 </c:v>
                </c:pt>
                <c:pt idx="4">
                  <c:v>2004 </c:v>
                </c:pt>
                <c:pt idx="5">
                  <c:v>2005 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piacon_1998-2012_v3.02.xlsx]Munkaerő piaci részvétel és bér'!$D$112:$P$112</c:f>
              <c:numCache>
                <c:formatCode>0.0</c:formatCode>
                <c:ptCount val="13"/>
                <c:pt idx="0">
                  <c:v>34.90241479500758</c:v>
                </c:pt>
                <c:pt idx="1">
                  <c:v>34.074334115389796</c:v>
                </c:pt>
                <c:pt idx="2">
                  <c:v>33.454472051791569</c:v>
                </c:pt>
                <c:pt idx="3">
                  <c:v>32.927279628362527</c:v>
                </c:pt>
                <c:pt idx="4">
                  <c:v>32.341534778560977</c:v>
                </c:pt>
                <c:pt idx="5">
                  <c:v>32.401553113850966</c:v>
                </c:pt>
                <c:pt idx="6">
                  <c:v>32.06877621742241</c:v>
                </c:pt>
                <c:pt idx="7">
                  <c:v>31.48219757207767</c:v>
                </c:pt>
                <c:pt idx="8">
                  <c:v>30.82027283397294</c:v>
                </c:pt>
                <c:pt idx="9">
                  <c:v>32.51033568157645</c:v>
                </c:pt>
                <c:pt idx="10">
                  <c:v>31.404413896354999</c:v>
                </c:pt>
                <c:pt idx="11">
                  <c:v>29.809969811628278</c:v>
                </c:pt>
                <c:pt idx="12">
                  <c:v>29.313243116695702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'[Felsőfokúak_részvétele és keresetei a munkaerő piacon_1998-2012_v3.02.xlsx]Munkaerő piaci részvétel és bér'!$C$113</c:f>
              <c:strCache>
                <c:ptCount val="1"/>
                <c:pt idx="0">
                  <c:v>középiskola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piacon_1998-2012_v3.02.xlsx]Munkaerő piaci részvétel és bér'!$D$110:$P$110</c:f>
              <c:strCache>
                <c:ptCount val="13"/>
                <c:pt idx="0">
                  <c:v>2000 </c:v>
                </c:pt>
                <c:pt idx="1">
                  <c:v>2001 </c:v>
                </c:pt>
                <c:pt idx="2">
                  <c:v>2002 </c:v>
                </c:pt>
                <c:pt idx="3">
                  <c:v>2003 </c:v>
                </c:pt>
                <c:pt idx="4">
                  <c:v>2004 </c:v>
                </c:pt>
                <c:pt idx="5">
                  <c:v>2005 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piacon_1998-2012_v3.02.xlsx]Munkaerő piaci részvétel és bér'!$D$113:$P$113</c:f>
              <c:numCache>
                <c:formatCode>0.0</c:formatCode>
                <c:ptCount val="13"/>
                <c:pt idx="0">
                  <c:v>21.220874089423493</c:v>
                </c:pt>
                <c:pt idx="1">
                  <c:v>20.888528119704986</c:v>
                </c:pt>
                <c:pt idx="2">
                  <c:v>20.839389060528262</c:v>
                </c:pt>
                <c:pt idx="3">
                  <c:v>20.684220361256145</c:v>
                </c:pt>
                <c:pt idx="4">
                  <c:v>21.129560668528615</c:v>
                </c:pt>
                <c:pt idx="5">
                  <c:v>21.380543386560685</c:v>
                </c:pt>
                <c:pt idx="6">
                  <c:v>21.412711100154315</c:v>
                </c:pt>
                <c:pt idx="7">
                  <c:v>21.463597073656924</c:v>
                </c:pt>
                <c:pt idx="8">
                  <c:v>21.286174239212961</c:v>
                </c:pt>
                <c:pt idx="9">
                  <c:v>22.870107888643133</c:v>
                </c:pt>
                <c:pt idx="10">
                  <c:v>24.072510109106698</c:v>
                </c:pt>
                <c:pt idx="11">
                  <c:v>24.357576723714566</c:v>
                </c:pt>
                <c:pt idx="12">
                  <c:v>24.723350143410165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'[Felsőfokúak_részvétele és keresetei a munkaerő piacon_1998-2012_v3.02.xlsx]Munkaerő piaci részvétel és bér'!$C$114</c:f>
              <c:strCache>
                <c:ptCount val="1"/>
                <c:pt idx="0">
                  <c:v>felsőfokú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piacon_1998-2012_v3.02.xlsx]Munkaerő piaci részvétel és bér'!$D$110:$P$110</c:f>
              <c:strCache>
                <c:ptCount val="13"/>
                <c:pt idx="0">
                  <c:v>2000 </c:v>
                </c:pt>
                <c:pt idx="1">
                  <c:v>2001 </c:v>
                </c:pt>
                <c:pt idx="2">
                  <c:v>2002 </c:v>
                </c:pt>
                <c:pt idx="3">
                  <c:v>2003 </c:v>
                </c:pt>
                <c:pt idx="4">
                  <c:v>2004 </c:v>
                </c:pt>
                <c:pt idx="5">
                  <c:v>2005 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piacon_1998-2012_v3.02.xlsx]Munkaerő piaci részvétel és bér'!$D$114:$P$114</c:f>
              <c:numCache>
                <c:formatCode>0.0</c:formatCode>
                <c:ptCount val="13"/>
                <c:pt idx="0">
                  <c:v>2.8774164222279368</c:v>
                </c:pt>
                <c:pt idx="1">
                  <c:v>2.9969956582593307</c:v>
                </c:pt>
                <c:pt idx="2">
                  <c:v>3.2767648637280073</c:v>
                </c:pt>
                <c:pt idx="3">
                  <c:v>3.7262661310058007</c:v>
                </c:pt>
                <c:pt idx="4">
                  <c:v>4.2121957707141906</c:v>
                </c:pt>
                <c:pt idx="5">
                  <c:v>4.3454661882642318</c:v>
                </c:pt>
                <c:pt idx="6">
                  <c:v>4.5603012893581676</c:v>
                </c:pt>
                <c:pt idx="7">
                  <c:v>4.6108896363269753</c:v>
                </c:pt>
                <c:pt idx="8">
                  <c:v>4.5042096914274516</c:v>
                </c:pt>
                <c:pt idx="9">
                  <c:v>4.4718233076851188</c:v>
                </c:pt>
                <c:pt idx="10">
                  <c:v>5.2176620499851039</c:v>
                </c:pt>
                <c:pt idx="11">
                  <c:v>5.5559900291875737</c:v>
                </c:pt>
                <c:pt idx="12">
                  <c:v>5.6649821162904619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24352"/>
        <c:axId val="90342528"/>
      </c:lineChart>
      <c:catAx>
        <c:axId val="90324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90342528"/>
        <c:crosses val="autoZero"/>
        <c:auto val="1"/>
        <c:lblAlgn val="ctr"/>
        <c:lblOffset val="100"/>
        <c:noMultiLvlLbl val="0"/>
      </c:catAx>
      <c:valAx>
        <c:axId val="90342528"/>
        <c:scaling>
          <c:orientation val="minMax"/>
        </c:scaling>
        <c:delete val="0"/>
        <c:axPos val="l"/>
        <c:majorGridlines/>
        <c:numFmt formatCode="0&quot; %&quot;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Garamond" pitchFamily="18" charset="0"/>
              </a:defRPr>
            </a:pPr>
            <a:endParaRPr lang="hu-HU"/>
          </a:p>
        </c:txPr>
        <c:crossAx val="90324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Garamond" pitchFamily="18" charset="0"/>
            </a:defRPr>
          </a:pPr>
          <a:endParaRPr lang="hu-H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hu-HU" sz="2000" dirty="0">
                <a:latin typeface="Garamond" pitchFamily="18" charset="0"/>
              </a:rPr>
              <a:t>Foglalkoztatottak arányai az egyes képzési</a:t>
            </a:r>
            <a:r>
              <a:rPr lang="hu-HU" sz="2000" baseline="0" dirty="0">
                <a:latin typeface="Garamond" pitchFamily="18" charset="0"/>
              </a:rPr>
              <a:t> csoportokban </a:t>
            </a:r>
            <a:r>
              <a:rPr lang="hu-HU" sz="2000" baseline="0" dirty="0" smtClean="0">
                <a:latin typeface="Garamond" pitchFamily="18" charset="0"/>
              </a:rPr>
              <a:t/>
            </a:r>
            <a:br>
              <a:rPr lang="hu-HU" sz="2000" baseline="0" dirty="0" smtClean="0">
                <a:latin typeface="Garamond" pitchFamily="18" charset="0"/>
              </a:rPr>
            </a:br>
            <a:r>
              <a:rPr lang="hu-HU" sz="2000" baseline="0" dirty="0" smtClean="0">
                <a:latin typeface="Garamond" pitchFamily="18" charset="0"/>
              </a:rPr>
              <a:t>(a 15-74 évesek körében, </a:t>
            </a:r>
            <a:r>
              <a:rPr lang="hu-HU" sz="2000" dirty="0" smtClean="0">
                <a:latin typeface="Garamond" pitchFamily="18" charset="0"/>
              </a:rPr>
              <a:t>2000 </a:t>
            </a:r>
            <a:r>
              <a:rPr lang="hu-HU" sz="2000" dirty="0">
                <a:latin typeface="Garamond" pitchFamily="18" charset="0"/>
              </a:rPr>
              <a:t>– </a:t>
            </a:r>
            <a:r>
              <a:rPr lang="hu-HU" sz="2000" dirty="0" smtClean="0">
                <a:latin typeface="Garamond" pitchFamily="18" charset="0"/>
              </a:rPr>
              <a:t>2012, %)</a:t>
            </a:r>
            <a:endParaRPr lang="hu-HU" sz="2000" dirty="0">
              <a:latin typeface="Garamond" pitchFamily="18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'[Felsőfokúak_részvétele és keresetei a munkaerő piacon_1998-2012_v3.04.xls]Abra (2)'!$C$5</c:f>
              <c:strCache>
                <c:ptCount val="1"/>
                <c:pt idx="0">
                  <c:v>&lt;= 8 általános</c:v>
                </c:pt>
              </c:strCache>
            </c:strRef>
          </c:tx>
          <c:spPr>
            <a:ln w="571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piacon_1998-2012_v3.04.xls]Abra (2)'!$D$4:$P$4</c:f>
              <c:strCache>
                <c:ptCount val="13"/>
                <c:pt idx="0">
                  <c:v> 2000  </c:v>
                </c:pt>
                <c:pt idx="1">
                  <c:v> 2001  </c:v>
                </c:pt>
                <c:pt idx="2">
                  <c:v> 2002  </c:v>
                </c:pt>
                <c:pt idx="3">
                  <c:v> 2003  </c:v>
                </c:pt>
                <c:pt idx="4">
                  <c:v> 2004  </c:v>
                </c:pt>
                <c:pt idx="5">
                  <c:v> 2005  </c:v>
                </c:pt>
                <c:pt idx="6">
                  <c:v> 2006  </c:v>
                </c:pt>
                <c:pt idx="7">
                  <c:v> 2007  </c:v>
                </c:pt>
                <c:pt idx="8">
                  <c:v>2008 </c:v>
                </c:pt>
                <c:pt idx="9">
                  <c:v>2009 </c:v>
                </c:pt>
                <c:pt idx="10">
                  <c:v>2010 </c:v>
                </c:pt>
                <c:pt idx="11">
                  <c:v>2011 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piacon_1998-2012_v3.04.xls]Abra (2)'!$D$5:$P$5</c:f>
              <c:numCache>
                <c:formatCode>0.0</c:formatCode>
                <c:ptCount val="13"/>
                <c:pt idx="0">
                  <c:v>22.245511269578504</c:v>
                </c:pt>
                <c:pt idx="1">
                  <c:v>22.302165683825613</c:v>
                </c:pt>
                <c:pt idx="2">
                  <c:v>22.158454647256441</c:v>
                </c:pt>
                <c:pt idx="3">
                  <c:v>21.504505049283424</c:v>
                </c:pt>
                <c:pt idx="4">
                  <c:v>20.988521863892785</c:v>
                </c:pt>
                <c:pt idx="5">
                  <c:v>21.171757385166103</c:v>
                </c:pt>
                <c:pt idx="6">
                  <c:v>21.071428571428573</c:v>
                </c:pt>
                <c:pt idx="7">
                  <c:v>20.48098980858185</c:v>
                </c:pt>
                <c:pt idx="8">
                  <c:v>20.624227177759774</c:v>
                </c:pt>
                <c:pt idx="9">
                  <c:v>19.518472821382488</c:v>
                </c:pt>
                <c:pt idx="10">
                  <c:v>19.890701400026721</c:v>
                </c:pt>
                <c:pt idx="11">
                  <c:v>19.924327647163796</c:v>
                </c:pt>
                <c:pt idx="12">
                  <c:v>20.71995969817177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'[Felsőfokúak_részvétele és keresetei a munkaerő piacon_1998-2012_v3.04.xls]Abra (2)'!$C$6</c:f>
              <c:strCache>
                <c:ptCount val="1"/>
                <c:pt idx="0">
                  <c:v>Szakm., szakisk.</c:v>
                </c:pt>
              </c:strCache>
            </c:strRef>
          </c:tx>
          <c:spPr>
            <a:ln w="57150">
              <a:solidFill>
                <a:srgbClr val="00000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piacon_1998-2012_v3.04.xls]Abra (2)'!$D$4:$P$4</c:f>
              <c:strCache>
                <c:ptCount val="13"/>
                <c:pt idx="0">
                  <c:v> 2000  </c:v>
                </c:pt>
                <c:pt idx="1">
                  <c:v> 2001  </c:v>
                </c:pt>
                <c:pt idx="2">
                  <c:v> 2002  </c:v>
                </c:pt>
                <c:pt idx="3">
                  <c:v> 2003  </c:v>
                </c:pt>
                <c:pt idx="4">
                  <c:v> 2004  </c:v>
                </c:pt>
                <c:pt idx="5">
                  <c:v> 2005  </c:v>
                </c:pt>
                <c:pt idx="6">
                  <c:v> 2006  </c:v>
                </c:pt>
                <c:pt idx="7">
                  <c:v> 2007  </c:v>
                </c:pt>
                <c:pt idx="8">
                  <c:v>2008 </c:v>
                </c:pt>
                <c:pt idx="9">
                  <c:v>2009 </c:v>
                </c:pt>
                <c:pt idx="10">
                  <c:v>2010 </c:v>
                </c:pt>
                <c:pt idx="11">
                  <c:v>2011 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piacon_1998-2012_v3.04.xls]Abra (2)'!$D$6:$P$6</c:f>
              <c:numCache>
                <c:formatCode>0.0</c:formatCode>
                <c:ptCount val="13"/>
                <c:pt idx="0">
                  <c:v>71</c:v>
                </c:pt>
                <c:pt idx="1">
                  <c:v>71.000000000000014</c:v>
                </c:pt>
                <c:pt idx="2">
                  <c:v>71</c:v>
                </c:pt>
                <c:pt idx="3">
                  <c:v>70</c:v>
                </c:pt>
                <c:pt idx="4">
                  <c:v>69</c:v>
                </c:pt>
                <c:pt idx="5">
                  <c:v>68</c:v>
                </c:pt>
                <c:pt idx="6">
                  <c:v>69</c:v>
                </c:pt>
                <c:pt idx="7">
                  <c:v>68</c:v>
                </c:pt>
                <c:pt idx="8">
                  <c:v>65.468140084666544</c:v>
                </c:pt>
                <c:pt idx="9">
                  <c:v>62.767748940724822</c:v>
                </c:pt>
                <c:pt idx="10">
                  <c:v>61.778102516015402</c:v>
                </c:pt>
                <c:pt idx="11">
                  <c:v>61.32670805471453</c:v>
                </c:pt>
                <c:pt idx="12">
                  <c:v>61.342129036186009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'[Felsőfokúak_részvétele és keresetei a munkaerő piacon_1998-2012_v3.04.xls]Abra (2)'!$C$7</c:f>
              <c:strCache>
                <c:ptCount val="1"/>
                <c:pt idx="0">
                  <c:v>Érettségi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piacon_1998-2012_v3.04.xls]Abra (2)'!$D$4:$P$4</c:f>
              <c:strCache>
                <c:ptCount val="13"/>
                <c:pt idx="0">
                  <c:v> 2000  </c:v>
                </c:pt>
                <c:pt idx="1">
                  <c:v> 2001  </c:v>
                </c:pt>
                <c:pt idx="2">
                  <c:v> 2002  </c:v>
                </c:pt>
                <c:pt idx="3">
                  <c:v> 2003  </c:v>
                </c:pt>
                <c:pt idx="4">
                  <c:v> 2004  </c:v>
                </c:pt>
                <c:pt idx="5">
                  <c:v> 2005  </c:v>
                </c:pt>
                <c:pt idx="6">
                  <c:v> 2006  </c:v>
                </c:pt>
                <c:pt idx="7">
                  <c:v> 2007  </c:v>
                </c:pt>
                <c:pt idx="8">
                  <c:v>2008 </c:v>
                </c:pt>
                <c:pt idx="9">
                  <c:v>2009 </c:v>
                </c:pt>
                <c:pt idx="10">
                  <c:v>2010 </c:v>
                </c:pt>
                <c:pt idx="11">
                  <c:v>2011 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piacon_1998-2012_v3.04.xls]Abra (2)'!$D$7:$P$7</c:f>
              <c:numCache>
                <c:formatCode>0.0</c:formatCode>
                <c:ptCount val="13"/>
                <c:pt idx="0">
                  <c:v>59.858587369217808</c:v>
                </c:pt>
                <c:pt idx="1">
                  <c:v>58.808361875516724</c:v>
                </c:pt>
                <c:pt idx="2">
                  <c:v>58.855054410416706</c:v>
                </c:pt>
                <c:pt idx="3">
                  <c:v>58.83608382566846</c:v>
                </c:pt>
                <c:pt idx="4">
                  <c:v>58.058466154134635</c:v>
                </c:pt>
                <c:pt idx="5">
                  <c:v>57.842051021416573</c:v>
                </c:pt>
                <c:pt idx="6">
                  <c:v>57.37922825302504</c:v>
                </c:pt>
                <c:pt idx="7">
                  <c:v>57.26462457766732</c:v>
                </c:pt>
                <c:pt idx="8">
                  <c:v>56.126651793375679</c:v>
                </c:pt>
                <c:pt idx="9">
                  <c:v>54.808934772375594</c:v>
                </c:pt>
                <c:pt idx="10">
                  <c:v>54.041788354694731</c:v>
                </c:pt>
                <c:pt idx="11">
                  <c:v>54.077550631097729</c:v>
                </c:pt>
                <c:pt idx="12">
                  <c:v>55.09677203950595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'[Felsőfokúak_részvétele és keresetei a munkaerő piacon_1998-2012_v3.04.xls]Abra (2)'!$C$8</c:f>
              <c:strCache>
                <c:ptCount val="1"/>
                <c:pt idx="0">
                  <c:v>Főiskola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piacon_1998-2012_v3.04.xls]Abra (2)'!$D$4:$P$4</c:f>
              <c:strCache>
                <c:ptCount val="13"/>
                <c:pt idx="0">
                  <c:v> 2000  </c:v>
                </c:pt>
                <c:pt idx="1">
                  <c:v> 2001  </c:v>
                </c:pt>
                <c:pt idx="2">
                  <c:v> 2002  </c:v>
                </c:pt>
                <c:pt idx="3">
                  <c:v> 2003  </c:v>
                </c:pt>
                <c:pt idx="4">
                  <c:v> 2004  </c:v>
                </c:pt>
                <c:pt idx="5">
                  <c:v> 2005  </c:v>
                </c:pt>
                <c:pt idx="6">
                  <c:v> 2006  </c:v>
                </c:pt>
                <c:pt idx="7">
                  <c:v> 2007  </c:v>
                </c:pt>
                <c:pt idx="8">
                  <c:v>2008 </c:v>
                </c:pt>
                <c:pt idx="9">
                  <c:v>2009 </c:v>
                </c:pt>
                <c:pt idx="10">
                  <c:v>2010 </c:v>
                </c:pt>
                <c:pt idx="11">
                  <c:v>2011 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piacon_1998-2012_v3.04.xls]Abra (2)'!$D$8:$P$8</c:f>
              <c:numCache>
                <c:formatCode>0.0</c:formatCode>
                <c:ptCount val="13"/>
                <c:pt idx="0">
                  <c:v>75.000000000000014</c:v>
                </c:pt>
                <c:pt idx="1">
                  <c:v>76</c:v>
                </c:pt>
                <c:pt idx="2">
                  <c:v>75.999999999999986</c:v>
                </c:pt>
                <c:pt idx="3">
                  <c:v>75.999999999999986</c:v>
                </c:pt>
                <c:pt idx="4">
                  <c:v>75.999999999999986</c:v>
                </c:pt>
                <c:pt idx="5">
                  <c:v>77</c:v>
                </c:pt>
                <c:pt idx="6">
                  <c:v>75</c:v>
                </c:pt>
                <c:pt idx="7">
                  <c:v>74</c:v>
                </c:pt>
                <c:pt idx="8">
                  <c:v>72.735823703305542</c:v>
                </c:pt>
                <c:pt idx="9">
                  <c:v>72.010602183588617</c:v>
                </c:pt>
                <c:pt idx="10">
                  <c:v>71.678716289641343</c:v>
                </c:pt>
                <c:pt idx="11">
                  <c:v>71.686324317325656</c:v>
                </c:pt>
                <c:pt idx="12">
                  <c:v>71.367460712640366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'[Felsőfokúak_részvétele és keresetei a munkaerő piacon_1998-2012_v3.04.xls]Abra (2)'!$C$9</c:f>
              <c:strCache>
                <c:ptCount val="1"/>
                <c:pt idx="0">
                  <c:v>Egyetem</c:v>
                </c:pt>
              </c:strCache>
            </c:strRef>
          </c:tx>
          <c:spPr>
            <a:ln w="5715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'[Felsőfokúak_részvétele és keresetei a munkaerő piacon_1998-2012_v3.04.xls]Abra (2)'!$D$4:$P$4</c:f>
              <c:strCache>
                <c:ptCount val="13"/>
                <c:pt idx="0">
                  <c:v> 2000  </c:v>
                </c:pt>
                <c:pt idx="1">
                  <c:v> 2001  </c:v>
                </c:pt>
                <c:pt idx="2">
                  <c:v> 2002  </c:v>
                </c:pt>
                <c:pt idx="3">
                  <c:v> 2003  </c:v>
                </c:pt>
                <c:pt idx="4">
                  <c:v> 2004  </c:v>
                </c:pt>
                <c:pt idx="5">
                  <c:v> 2005  </c:v>
                </c:pt>
                <c:pt idx="6">
                  <c:v> 2006  </c:v>
                </c:pt>
                <c:pt idx="7">
                  <c:v> 2007  </c:v>
                </c:pt>
                <c:pt idx="8">
                  <c:v>2008 </c:v>
                </c:pt>
                <c:pt idx="9">
                  <c:v>2009 </c:v>
                </c:pt>
                <c:pt idx="10">
                  <c:v>2010 </c:v>
                </c:pt>
                <c:pt idx="11">
                  <c:v>2011 </c:v>
                </c:pt>
                <c:pt idx="12">
                  <c:v>2012 </c:v>
                </c:pt>
              </c:strCache>
            </c:strRef>
          </c:cat>
          <c:val>
            <c:numRef>
              <c:f>'[Felsőfokúak_részvétele és keresetei a munkaerő piacon_1998-2012_v3.04.xls]Abra (2)'!$D$9:$P$9</c:f>
              <c:numCache>
                <c:formatCode>0.0</c:formatCode>
                <c:ptCount val="13"/>
                <c:pt idx="0">
                  <c:v>76</c:v>
                </c:pt>
                <c:pt idx="1">
                  <c:v>77</c:v>
                </c:pt>
                <c:pt idx="2">
                  <c:v>75.999999999999986</c:v>
                </c:pt>
                <c:pt idx="3">
                  <c:v>77</c:v>
                </c:pt>
                <c:pt idx="4">
                  <c:v>77</c:v>
                </c:pt>
                <c:pt idx="5">
                  <c:v>76.999999999999986</c:v>
                </c:pt>
                <c:pt idx="6">
                  <c:v>74</c:v>
                </c:pt>
                <c:pt idx="7">
                  <c:v>75</c:v>
                </c:pt>
                <c:pt idx="8">
                  <c:v>75.456475583864119</c:v>
                </c:pt>
                <c:pt idx="9">
                  <c:v>73.009621038111845</c:v>
                </c:pt>
                <c:pt idx="10">
                  <c:v>72.582587146096841</c:v>
                </c:pt>
                <c:pt idx="11">
                  <c:v>74.058787470544502</c:v>
                </c:pt>
                <c:pt idx="12">
                  <c:v>73.09935641386987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286272"/>
        <c:axId val="81287808"/>
      </c:lineChart>
      <c:catAx>
        <c:axId val="81286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Garamond" pitchFamily="18" charset="0"/>
                <a:ea typeface="Calibri"/>
                <a:cs typeface="Calibri"/>
              </a:defRPr>
            </a:pPr>
            <a:endParaRPr lang="hu-HU"/>
          </a:p>
        </c:txPr>
        <c:crossAx val="81287808"/>
        <c:crosses val="autoZero"/>
        <c:auto val="1"/>
        <c:lblAlgn val="ctr"/>
        <c:lblOffset val="100"/>
        <c:noMultiLvlLbl val="0"/>
      </c:catAx>
      <c:valAx>
        <c:axId val="812878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Garamond" pitchFamily="18" charset="0"/>
                <a:ea typeface="Calibri"/>
                <a:cs typeface="Calibri"/>
              </a:defRPr>
            </a:pPr>
            <a:endParaRPr lang="hu-HU"/>
          </a:p>
        </c:txPr>
        <c:crossAx val="81286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823232006479572"/>
          <c:y val="0.38983115371946792"/>
          <c:w val="0.20176767993520434"/>
          <c:h val="0.33967025776017989"/>
        </c:manualLayout>
      </c:layout>
      <c:overlay val="0"/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Garamond" pitchFamily="18" charset="0"/>
              <a:ea typeface="Calibri"/>
              <a:cs typeface="Calibri"/>
            </a:defRPr>
          </a:pPr>
          <a:endParaRPr lang="hu-H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E69FE12-7D5D-49D2-98B1-46AEC3BD984E}" type="datetimeFigureOut">
              <a:rPr lang="hu-HU"/>
              <a:pPr>
                <a:defRPr/>
              </a:pPr>
              <a:t>2013.04.10.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5C38BAB-9324-47D8-8E51-FDAEF47301D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2322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3C3DF85-06BA-4A05-A16A-CA0BA572E953}" type="datetimeFigureOut">
              <a:rPr lang="hu-HU"/>
              <a:pPr>
                <a:defRPr/>
              </a:pPr>
              <a:t>2013.04.10.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43A720A-4B68-48A6-B2F3-8C85BD2E17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3442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A71C5-9AA5-4B20-9657-AF8AF1BC91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ADA08-06DE-492C-9737-0B2FD9BDFCE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3EB9-47CA-4F4A-BA84-691A14A83DE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8151C-1E42-4354-B2A0-DAD7F5AD5A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FE8C-DA59-427E-A8C8-1273965FC52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429DC-D8DD-449C-B09C-AA19B169A65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66D97-C7FF-46C6-A635-A7C698E4EE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00CE-9DEF-4B0F-A215-51452FB0D5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810AE-0051-4572-832C-C840EA8956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8493F-39E4-4E89-9F96-AF11F188619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B690A-7207-4AF7-9285-52730408CBB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BE9BED-6F32-4269-B303-ADA401E3560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ím 3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Diploma – van-e piaca?</a:t>
            </a:r>
            <a:endParaRPr lang="hu-HU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Alcím 3"/>
          <p:cNvSpPr>
            <a:spLocks noGrp="1"/>
          </p:cNvSpPr>
          <p:nvPr>
            <p:ph type="subTitle" idx="1"/>
          </p:nvPr>
        </p:nvSpPr>
        <p:spPr>
          <a:xfrm>
            <a:off x="539750" y="2780928"/>
            <a:ext cx="7993063" cy="38164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dr. Székely Mózes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Felsőoktatási Tervezési Testület</a:t>
            </a:r>
          </a:p>
          <a:p>
            <a:pPr>
              <a:spcBef>
                <a:spcPts val="0"/>
              </a:spcBef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elnök</a:t>
            </a:r>
          </a:p>
          <a:p>
            <a:pPr>
              <a:spcBef>
                <a:spcPts val="0"/>
              </a:spcBef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„Hogy tudjuk miről beszélünk!”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felsőoktatási alapfogalmak intenzív kurzusa – nyitórendezvény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2013. április 10., Aula Magna</a:t>
            </a:r>
            <a:br>
              <a:rPr lang="hu-H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ELTE PPK Társadalmi Kommunikáció Kutatócsoport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munkanélküliségi adatai</a:t>
            </a:r>
            <a:b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 Foglalkoztatási Hivatal adatai alapján)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1349312"/>
              </p:ext>
            </p:extLst>
          </p:nvPr>
        </p:nvGraphicFramePr>
        <p:xfrm>
          <a:off x="107504" y="980728"/>
          <a:ext cx="8928992" cy="57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1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foglalkoztatottsága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89110"/>
              </p:ext>
            </p:extLst>
          </p:nvPr>
        </p:nvGraphicFramePr>
        <p:xfrm>
          <a:off x="107504" y="764704"/>
          <a:ext cx="8928992" cy="5965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1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Felsőfokú képzésbe belépők szakterületi arányai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4517145"/>
              </p:ext>
            </p:extLst>
          </p:nvPr>
        </p:nvGraphicFramePr>
        <p:xfrm>
          <a:off x="0" y="692696"/>
          <a:ext cx="9144000" cy="6165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07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Demográfiai változások és előrejelzések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84976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korcsoportonkénti arányszáma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449922"/>
              </p:ext>
            </p:extLst>
          </p:nvPr>
        </p:nvGraphicFramePr>
        <p:xfrm>
          <a:off x="-135995" y="862540"/>
          <a:ext cx="9388516" cy="5995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Egyenes összekötő 5"/>
          <p:cNvCxnSpPr/>
          <p:nvPr/>
        </p:nvCxnSpPr>
        <p:spPr>
          <a:xfrm flipH="1" flipV="1">
            <a:off x="2214000" y="936000"/>
            <a:ext cx="36004" cy="5805264"/>
          </a:xfrm>
          <a:prstGeom prst="line">
            <a:avLst/>
          </a:prstGeom>
          <a:ln w="12700">
            <a:solidFill>
              <a:srgbClr val="00000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5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/>
          <a:lstStyle/>
          <a:p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felsőoktatás megoldandó problémái</a:t>
            </a:r>
            <a:endParaRPr lang="hu-H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Pozícionálás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a nemzetközi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munkamegosztásban</a:t>
            </a:r>
          </a:p>
          <a:p>
            <a:pPr marL="0" indent="0">
              <a:buNone/>
            </a:pP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Képzési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szerkezet átalakítása (szintek, átjárhatóság, kimenetek, intézményi profilok)</a:t>
            </a:r>
          </a:p>
          <a:p>
            <a:pPr marL="0" indent="0">
              <a:buNone/>
            </a:pP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Erőforrások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biztosítása és működtetése (állami és privát, normatív és ösztönző rendszerek, menedzsment)</a:t>
            </a:r>
          </a:p>
          <a:p>
            <a:pPr marL="0" indent="0">
              <a:buNone/>
            </a:pP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Öt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éves, szakmailag és adatokkal alátámasztott, egyeztetett ágazati fejlesztési program: egyensúlyi átalakítás</a:t>
            </a:r>
          </a:p>
        </p:txBody>
      </p:sp>
    </p:spTree>
    <p:extLst>
      <p:ext uri="{BB962C8B-B14F-4D97-AF65-F5344CB8AC3E}">
        <p14:creationId xmlns:p14="http://schemas.microsoft.com/office/powerpoint/2010/main" val="40541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Köszönöm a figyelmet!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latin typeface="Garamond" pitchFamily="18" charset="0"/>
              </a:rPr>
              <a:t>dr. Székely Mózes</a:t>
            </a:r>
          </a:p>
          <a:p>
            <a:r>
              <a:rPr lang="hu-HU" dirty="0" err="1" smtClean="0">
                <a:latin typeface="Garamond" pitchFamily="18" charset="0"/>
              </a:rPr>
              <a:t>mozes</a:t>
            </a:r>
            <a:r>
              <a:rPr lang="hu-HU" dirty="0" smtClean="0">
                <a:latin typeface="Garamond" pitchFamily="18" charset="0"/>
              </a:rPr>
              <a:t>@</a:t>
            </a:r>
            <a:r>
              <a:rPr lang="hu-HU" dirty="0" err="1" smtClean="0">
                <a:latin typeface="Garamond" pitchFamily="18" charset="0"/>
              </a:rPr>
              <a:t>elte.hu</a:t>
            </a:r>
            <a:endParaRPr lang="hu-HU" dirty="0" smtClean="0">
              <a:latin typeface="Garamond" pitchFamily="18" charset="0"/>
            </a:endParaRPr>
          </a:p>
          <a:p>
            <a:r>
              <a:rPr lang="hu-HU" dirty="0" smtClean="0">
                <a:latin typeface="Garamond" pitchFamily="18" charset="0"/>
              </a:rPr>
              <a:t>30/4454-007</a:t>
            </a:r>
            <a:endParaRPr lang="hu-HU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/>
          <a:lstStyle/>
          <a:p>
            <a:r>
              <a:rPr lang="hu-H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magyar felsőoktatás fejlesztése</a:t>
            </a:r>
            <a:endParaRPr lang="hu-H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44616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Tények – nemzetközi módszertannal</a:t>
            </a:r>
          </a:p>
          <a:p>
            <a:pPr>
              <a:buFontTx/>
              <a:buChar char="-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 diploma egyéni és társadalmi hasznai</a:t>
            </a:r>
          </a:p>
          <a:p>
            <a:pPr>
              <a:buFontTx/>
              <a:buChar char="-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 diploma és a felsőoktatás költsége</a:t>
            </a:r>
          </a:p>
          <a:p>
            <a:pPr>
              <a:buFontTx/>
              <a:buChar char="-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 diploma munkaerő-piaci alkalmassága</a:t>
            </a:r>
          </a:p>
          <a:p>
            <a:pPr marL="0" indent="0" algn="ctr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</a:t>
            </a:r>
            <a:endParaRPr lang="hu-H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Kulcsproblémák megoldásai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pozícionálás a nemzetközi munkamegosztásban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képzési szerkezet átalakítása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szintek, átjárhatóság,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kimenetek, intézményi profilok)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erőforrások biztosítása és működtetése (állami és privát, normatív és ösztönző rendszerek, menedzsment)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öt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éves,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szakmailag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és adatokkal alátámasztott, egyeztetett ágazati fejlesztési program: egyensúlyi átalakítás</a:t>
            </a:r>
          </a:p>
        </p:txBody>
      </p:sp>
    </p:spTree>
    <p:extLst>
      <p:ext uri="{BB962C8B-B14F-4D97-AF65-F5344CB8AC3E}">
        <p14:creationId xmlns:p14="http://schemas.microsoft.com/office/powerpoint/2010/main" val="344363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jövedelemprémiuma</a:t>
            </a:r>
            <a:b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 középfokú végzettségűekhez viszonyítva)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790529"/>
              </p:ext>
            </p:extLst>
          </p:nvPr>
        </p:nvGraphicFramePr>
        <p:xfrm>
          <a:off x="107504" y="1052736"/>
          <a:ext cx="892899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1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életkilátásai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5838694"/>
              </p:ext>
            </p:extLst>
          </p:nvPr>
        </p:nvGraphicFramePr>
        <p:xfrm>
          <a:off x="107504" y="692696"/>
          <a:ext cx="8928992" cy="6039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1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egyéni hasznai: 20 </a:t>
            </a:r>
            <a:r>
              <a:rPr lang="hu-H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e$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→ 200 </a:t>
            </a:r>
            <a:r>
              <a:rPr lang="hu-H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e$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5518833"/>
              </p:ext>
            </p:extLst>
          </p:nvPr>
        </p:nvGraphicFramePr>
        <p:xfrm>
          <a:off x="107504" y="764704"/>
          <a:ext cx="892899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143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társadalmi hasznai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20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e$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250 </a:t>
            </a:r>
            <a:r>
              <a:rPr lang="hu-H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e$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5828138"/>
              </p:ext>
            </p:extLst>
          </p:nvPr>
        </p:nvGraphicFramePr>
        <p:xfrm>
          <a:off x="107504" y="692696"/>
          <a:ext cx="892899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31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Felsőoktatás teljes ráfordítása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85298"/>
              </p:ext>
            </p:extLst>
          </p:nvPr>
        </p:nvGraphicFramePr>
        <p:xfrm>
          <a:off x="107504" y="692697"/>
          <a:ext cx="892899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05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Diploma teljes költsége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4736330"/>
              </p:ext>
            </p:extLst>
          </p:nvPr>
        </p:nvGraphicFramePr>
        <p:xfrm>
          <a:off x="107504" y="692696"/>
          <a:ext cx="8928991" cy="6048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05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4082"/>
          </a:xfrm>
        </p:spPr>
        <p:txBody>
          <a:bodyPr/>
          <a:lstStyle/>
          <a:p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Diplomások képzési ideje és költsége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804216"/>
              </p:ext>
            </p:extLst>
          </p:nvPr>
        </p:nvGraphicFramePr>
        <p:xfrm>
          <a:off x="107504" y="908720"/>
          <a:ext cx="8928992" cy="5832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05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szinek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0070C0"/>
      </a:accent3>
      <a:accent4>
        <a:srgbClr val="00B050"/>
      </a:accent4>
      <a:accent5>
        <a:srgbClr val="000000"/>
      </a:accent5>
      <a:accent6>
        <a:srgbClr val="4D4D4D"/>
      </a:accent6>
      <a:hlink>
        <a:srgbClr val="4D4D4D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4426</TotalTime>
  <Words>236</Words>
  <Application>Microsoft Office PowerPoint</Application>
  <PresentationFormat>Diavetítés a képernyőre (4:3 oldalarány)</PresentationFormat>
  <Paragraphs>51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Alapértelmezett terv</vt:lpstr>
      <vt:lpstr>Diploma – van-e piaca?</vt:lpstr>
      <vt:lpstr>A magyar felsőoktatás fejlesztése</vt:lpstr>
      <vt:lpstr>Diplomások jövedelemprémiuma (a középfokú végzettségűekhez viszonyítva)</vt:lpstr>
      <vt:lpstr>Diplomások életkilátásai</vt:lpstr>
      <vt:lpstr>Diplomások egyéni hasznai: 20 e$ → 200 e$</vt:lpstr>
      <vt:lpstr>Diplomások társadalmi hasznai: 20 e$ → 250 e$</vt:lpstr>
      <vt:lpstr>Felsőoktatás teljes ráfordítása</vt:lpstr>
      <vt:lpstr>Diploma teljes költsége</vt:lpstr>
      <vt:lpstr>Diplomások képzési ideje és költsége</vt:lpstr>
      <vt:lpstr>Diplomások munkanélküliségi adatai (a Foglalkoztatási Hivatal adatai alapján)</vt:lpstr>
      <vt:lpstr>Diplomások foglalkoztatottsága</vt:lpstr>
      <vt:lpstr>Felsőfokú képzésbe belépők szakterületi arányai</vt:lpstr>
      <vt:lpstr>Demográfiai változások és előrejelzések</vt:lpstr>
      <vt:lpstr>Diplomások korcsoportonkénti arányszáma</vt:lpstr>
      <vt:lpstr>A felsőoktatás megoldandó problémái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CsehB</dc:creator>
  <cp:lastModifiedBy>MEFS</cp:lastModifiedBy>
  <cp:revision>351</cp:revision>
  <dcterms:created xsi:type="dcterms:W3CDTF">2011-02-27T14:02:30Z</dcterms:created>
  <dcterms:modified xsi:type="dcterms:W3CDTF">2013-04-10T06:44:50Z</dcterms:modified>
</cp:coreProperties>
</file>