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1CDFC6-FE68-48AF-B260-35ACAE67945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3C53AC4-9B91-4078-B471-B25D226DEB21}">
      <dgm:prSet phldrT="[Szöveg]" custT="1"/>
      <dgm:spPr/>
      <dgm:t>
        <a:bodyPr/>
        <a:lstStyle/>
        <a:p>
          <a:endParaRPr lang="hu-HU" sz="2300" dirty="0" smtClean="0"/>
        </a:p>
        <a:p>
          <a:r>
            <a:rPr lang="hu-HU" sz="2000" dirty="0" smtClean="0"/>
            <a:t>Nemzetgazdasági </a:t>
          </a:r>
          <a:r>
            <a:rPr lang="hu-HU" sz="2000" dirty="0" smtClean="0"/>
            <a:t>(makro) szint költségvetési alku</a:t>
          </a:r>
          <a:endParaRPr lang="hu-HU" sz="2000" dirty="0"/>
        </a:p>
      </dgm:t>
    </dgm:pt>
    <dgm:pt modelId="{4E8AF9EE-7CF4-45F6-AA1F-2A8B068BD01C}" type="parTrans" cxnId="{419BD520-8115-4165-942A-B013EDFDC398}">
      <dgm:prSet/>
      <dgm:spPr/>
      <dgm:t>
        <a:bodyPr/>
        <a:lstStyle/>
        <a:p>
          <a:endParaRPr lang="hu-HU"/>
        </a:p>
      </dgm:t>
    </dgm:pt>
    <dgm:pt modelId="{A2DE2B5E-1BB7-4BF7-871C-72D9656AD7B5}" type="sibTrans" cxnId="{419BD520-8115-4165-942A-B013EDFDC398}">
      <dgm:prSet/>
      <dgm:spPr/>
      <dgm:t>
        <a:bodyPr/>
        <a:lstStyle/>
        <a:p>
          <a:endParaRPr lang="hu-HU"/>
        </a:p>
      </dgm:t>
    </dgm:pt>
    <dgm:pt modelId="{F162BE0E-EB38-4A5C-B4F5-00FD18ABFC24}">
      <dgm:prSet phldrT="[Szöveg]" custT="1"/>
      <dgm:spPr/>
      <dgm:t>
        <a:bodyPr/>
        <a:lstStyle/>
        <a:p>
          <a:r>
            <a:rPr lang="hu-HU" sz="2400" dirty="0" smtClean="0"/>
            <a:t>Fenntartói (minisztériumi)szint (forráselosztási mechanizmus)</a:t>
          </a:r>
          <a:endParaRPr lang="hu-HU" sz="2400" dirty="0"/>
        </a:p>
      </dgm:t>
    </dgm:pt>
    <dgm:pt modelId="{FEE5FDE3-734A-413C-BA54-8C9F75750DE7}" type="parTrans" cxnId="{5B3CF535-3DEC-4B43-8DE6-7D6691E38FDC}">
      <dgm:prSet/>
      <dgm:spPr/>
      <dgm:t>
        <a:bodyPr/>
        <a:lstStyle/>
        <a:p>
          <a:endParaRPr lang="hu-HU"/>
        </a:p>
      </dgm:t>
    </dgm:pt>
    <dgm:pt modelId="{92975559-D1D0-49A8-843C-65669073C04C}" type="sibTrans" cxnId="{5B3CF535-3DEC-4B43-8DE6-7D6691E38FDC}">
      <dgm:prSet/>
      <dgm:spPr/>
      <dgm:t>
        <a:bodyPr/>
        <a:lstStyle/>
        <a:p>
          <a:endParaRPr lang="hu-HU"/>
        </a:p>
      </dgm:t>
    </dgm:pt>
    <dgm:pt modelId="{69C1F7D1-FFD9-4F5C-BF22-A56B23315672}">
      <dgm:prSet phldrT="[Szöveg]" custT="1"/>
      <dgm:spPr/>
      <dgm:t>
        <a:bodyPr/>
        <a:lstStyle/>
        <a:p>
          <a:r>
            <a:rPr lang="hu-HU" sz="2800" dirty="0" smtClean="0"/>
            <a:t>Intézményi szint (gazdálkodási szabályrendszer)</a:t>
          </a:r>
          <a:endParaRPr lang="hu-HU" sz="2800" dirty="0"/>
        </a:p>
      </dgm:t>
    </dgm:pt>
    <dgm:pt modelId="{99B13B6C-3795-4C06-99DC-B71D4A990744}" type="parTrans" cxnId="{C668EFC9-8D12-4256-B1B3-A2755D4D1A5B}">
      <dgm:prSet/>
      <dgm:spPr/>
      <dgm:t>
        <a:bodyPr/>
        <a:lstStyle/>
        <a:p>
          <a:endParaRPr lang="hu-HU"/>
        </a:p>
      </dgm:t>
    </dgm:pt>
    <dgm:pt modelId="{338A5CA3-CCD9-4878-BA42-F707D7F96B87}" type="sibTrans" cxnId="{C668EFC9-8D12-4256-B1B3-A2755D4D1A5B}">
      <dgm:prSet/>
      <dgm:spPr/>
      <dgm:t>
        <a:bodyPr/>
        <a:lstStyle/>
        <a:p>
          <a:endParaRPr lang="hu-HU"/>
        </a:p>
      </dgm:t>
    </dgm:pt>
    <dgm:pt modelId="{E8E9EC38-4E75-4472-B4AD-7C88A851F994}" type="pres">
      <dgm:prSet presAssocID="{841CDFC6-FE68-48AF-B260-35ACAE67945A}" presName="Name0" presStyleCnt="0">
        <dgm:presLayoutVars>
          <dgm:dir/>
          <dgm:animLvl val="lvl"/>
          <dgm:resizeHandles val="exact"/>
        </dgm:presLayoutVars>
      </dgm:prSet>
      <dgm:spPr/>
    </dgm:pt>
    <dgm:pt modelId="{2205F08D-E03E-42E3-9F50-455EF55BE057}" type="pres">
      <dgm:prSet presAssocID="{33C53AC4-9B91-4078-B471-B25D226DEB21}" presName="Name8" presStyleCnt="0"/>
      <dgm:spPr/>
    </dgm:pt>
    <dgm:pt modelId="{CB29CC72-5398-4015-9BF7-958ECDB179CF}" type="pres">
      <dgm:prSet presAssocID="{33C53AC4-9B91-4078-B471-B25D226DEB21}" presName="level" presStyleLbl="node1" presStyleIdx="0" presStyleCnt="3" custLinFactNeighborX="38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3CD3C65-2367-4775-AF2E-E63449095A40}" type="pres">
      <dgm:prSet presAssocID="{33C53AC4-9B91-4078-B471-B25D226DEB2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37C774-6B28-4AF3-920B-A24FBC2E0D66}" type="pres">
      <dgm:prSet presAssocID="{F162BE0E-EB38-4A5C-B4F5-00FD18ABFC24}" presName="Name8" presStyleCnt="0"/>
      <dgm:spPr/>
    </dgm:pt>
    <dgm:pt modelId="{E314F2A2-BD26-47AC-BE79-306FBA28E451}" type="pres">
      <dgm:prSet presAssocID="{F162BE0E-EB38-4A5C-B4F5-00FD18ABFC2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FA8CF69-84F4-4E10-92F9-F447EEB2CEFB}" type="pres">
      <dgm:prSet presAssocID="{F162BE0E-EB38-4A5C-B4F5-00FD18ABFC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CDC5CA5-BB19-40E3-B8EF-88F8E7CE3379}" type="pres">
      <dgm:prSet presAssocID="{69C1F7D1-FFD9-4F5C-BF22-A56B23315672}" presName="Name8" presStyleCnt="0"/>
      <dgm:spPr/>
    </dgm:pt>
    <dgm:pt modelId="{5E87405C-8EAB-4C4A-943B-B8CE9B82FFB8}" type="pres">
      <dgm:prSet presAssocID="{69C1F7D1-FFD9-4F5C-BF22-A56B23315672}" presName="level" presStyleLbl="node1" presStyleIdx="2" presStyleCnt="3" custLinFactNeighborX="2751" custLinFactNeighborY="40364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97B993-A321-4CD4-8179-1DDA5ECED5A2}" type="pres">
      <dgm:prSet presAssocID="{69C1F7D1-FFD9-4F5C-BF22-A56B233156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AD4ED79-415C-4F05-BAD3-8B5BD10C69B4}" type="presOf" srcId="{841CDFC6-FE68-48AF-B260-35ACAE67945A}" destId="{E8E9EC38-4E75-4472-B4AD-7C88A851F994}" srcOrd="0" destOrd="0" presId="urn:microsoft.com/office/officeart/2005/8/layout/pyramid1"/>
    <dgm:cxn modelId="{5B3CF535-3DEC-4B43-8DE6-7D6691E38FDC}" srcId="{841CDFC6-FE68-48AF-B260-35ACAE67945A}" destId="{F162BE0E-EB38-4A5C-B4F5-00FD18ABFC24}" srcOrd="1" destOrd="0" parTransId="{FEE5FDE3-734A-413C-BA54-8C9F75750DE7}" sibTransId="{92975559-D1D0-49A8-843C-65669073C04C}"/>
    <dgm:cxn modelId="{E2B06F8A-14EB-48B7-BCF0-5AF915AD5DE1}" type="presOf" srcId="{33C53AC4-9B91-4078-B471-B25D226DEB21}" destId="{B3CD3C65-2367-4775-AF2E-E63449095A40}" srcOrd="1" destOrd="0" presId="urn:microsoft.com/office/officeart/2005/8/layout/pyramid1"/>
    <dgm:cxn modelId="{A8956064-2AC8-403A-A84B-27C5431A614A}" type="presOf" srcId="{F162BE0E-EB38-4A5C-B4F5-00FD18ABFC24}" destId="{CFA8CF69-84F4-4E10-92F9-F447EEB2CEFB}" srcOrd="1" destOrd="0" presId="urn:microsoft.com/office/officeart/2005/8/layout/pyramid1"/>
    <dgm:cxn modelId="{AE8DE86D-0237-4287-B086-77579C8E1F73}" type="presOf" srcId="{33C53AC4-9B91-4078-B471-B25D226DEB21}" destId="{CB29CC72-5398-4015-9BF7-958ECDB179CF}" srcOrd="0" destOrd="0" presId="urn:microsoft.com/office/officeart/2005/8/layout/pyramid1"/>
    <dgm:cxn modelId="{1086AD19-48DD-410C-9E0D-D8B54A8BCB0D}" type="presOf" srcId="{69C1F7D1-FFD9-4F5C-BF22-A56B23315672}" destId="{5E87405C-8EAB-4C4A-943B-B8CE9B82FFB8}" srcOrd="0" destOrd="0" presId="urn:microsoft.com/office/officeart/2005/8/layout/pyramid1"/>
    <dgm:cxn modelId="{6E3A430B-DDD6-43B6-986E-F662877FFFCC}" type="presOf" srcId="{69C1F7D1-FFD9-4F5C-BF22-A56B23315672}" destId="{7297B993-A321-4CD4-8179-1DDA5ECED5A2}" srcOrd="1" destOrd="0" presId="urn:microsoft.com/office/officeart/2005/8/layout/pyramid1"/>
    <dgm:cxn modelId="{419BD520-8115-4165-942A-B013EDFDC398}" srcId="{841CDFC6-FE68-48AF-B260-35ACAE67945A}" destId="{33C53AC4-9B91-4078-B471-B25D226DEB21}" srcOrd="0" destOrd="0" parTransId="{4E8AF9EE-7CF4-45F6-AA1F-2A8B068BD01C}" sibTransId="{A2DE2B5E-1BB7-4BF7-871C-72D9656AD7B5}"/>
    <dgm:cxn modelId="{C668EFC9-8D12-4256-B1B3-A2755D4D1A5B}" srcId="{841CDFC6-FE68-48AF-B260-35ACAE67945A}" destId="{69C1F7D1-FFD9-4F5C-BF22-A56B23315672}" srcOrd="2" destOrd="0" parTransId="{99B13B6C-3795-4C06-99DC-B71D4A990744}" sibTransId="{338A5CA3-CCD9-4878-BA42-F707D7F96B87}"/>
    <dgm:cxn modelId="{03F6ABB6-BE02-4B99-B0FE-8A9D67A2A7F1}" type="presOf" srcId="{F162BE0E-EB38-4A5C-B4F5-00FD18ABFC24}" destId="{E314F2A2-BD26-47AC-BE79-306FBA28E451}" srcOrd="0" destOrd="0" presId="urn:microsoft.com/office/officeart/2005/8/layout/pyramid1"/>
    <dgm:cxn modelId="{F0798CAD-4B14-4940-BEBE-F0846C972BEA}" type="presParOf" srcId="{E8E9EC38-4E75-4472-B4AD-7C88A851F994}" destId="{2205F08D-E03E-42E3-9F50-455EF55BE057}" srcOrd="0" destOrd="0" presId="urn:microsoft.com/office/officeart/2005/8/layout/pyramid1"/>
    <dgm:cxn modelId="{BEA25053-C1FC-44BC-BCD7-AC30192E9A81}" type="presParOf" srcId="{2205F08D-E03E-42E3-9F50-455EF55BE057}" destId="{CB29CC72-5398-4015-9BF7-958ECDB179CF}" srcOrd="0" destOrd="0" presId="urn:microsoft.com/office/officeart/2005/8/layout/pyramid1"/>
    <dgm:cxn modelId="{B4FC627F-8EA0-4024-A006-49E8FCDEAB55}" type="presParOf" srcId="{2205F08D-E03E-42E3-9F50-455EF55BE057}" destId="{B3CD3C65-2367-4775-AF2E-E63449095A40}" srcOrd="1" destOrd="0" presId="urn:microsoft.com/office/officeart/2005/8/layout/pyramid1"/>
    <dgm:cxn modelId="{6696B7D4-D59F-48AB-B502-8B2760D24C8C}" type="presParOf" srcId="{E8E9EC38-4E75-4472-B4AD-7C88A851F994}" destId="{4137C774-6B28-4AF3-920B-A24FBC2E0D66}" srcOrd="1" destOrd="0" presId="urn:microsoft.com/office/officeart/2005/8/layout/pyramid1"/>
    <dgm:cxn modelId="{837EC443-F3C0-4CAF-B0A4-3B2A335BF8AE}" type="presParOf" srcId="{4137C774-6B28-4AF3-920B-A24FBC2E0D66}" destId="{E314F2A2-BD26-47AC-BE79-306FBA28E451}" srcOrd="0" destOrd="0" presId="urn:microsoft.com/office/officeart/2005/8/layout/pyramid1"/>
    <dgm:cxn modelId="{3BB5AAAD-BC3C-4D82-B991-95B889F78521}" type="presParOf" srcId="{4137C774-6B28-4AF3-920B-A24FBC2E0D66}" destId="{CFA8CF69-84F4-4E10-92F9-F447EEB2CEFB}" srcOrd="1" destOrd="0" presId="urn:microsoft.com/office/officeart/2005/8/layout/pyramid1"/>
    <dgm:cxn modelId="{B4E2BD05-D525-40AF-B850-9B489E544BB1}" type="presParOf" srcId="{E8E9EC38-4E75-4472-B4AD-7C88A851F994}" destId="{9CDC5CA5-BB19-40E3-B8EF-88F8E7CE3379}" srcOrd="2" destOrd="0" presId="urn:microsoft.com/office/officeart/2005/8/layout/pyramid1"/>
    <dgm:cxn modelId="{ED4535C4-0E65-48FB-B998-0D20D81ABD4E}" type="presParOf" srcId="{9CDC5CA5-BB19-40E3-B8EF-88F8E7CE3379}" destId="{5E87405C-8EAB-4C4A-943B-B8CE9B82FFB8}" srcOrd="0" destOrd="0" presId="urn:microsoft.com/office/officeart/2005/8/layout/pyramid1"/>
    <dgm:cxn modelId="{03FDA86A-39F6-4E45-B840-4CA1E4A0EF2A}" type="presParOf" srcId="{9CDC5CA5-BB19-40E3-B8EF-88F8E7CE3379}" destId="{7297B993-A321-4CD4-8179-1DDA5ECED5A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9CC72-5398-4015-9BF7-958ECDB179CF}">
      <dsp:nvSpPr>
        <dsp:cNvPr id="0" name=""/>
        <dsp:cNvSpPr/>
      </dsp:nvSpPr>
      <dsp:spPr>
        <a:xfrm>
          <a:off x="2433675" y="0"/>
          <a:ext cx="2424269" cy="1656183"/>
        </a:xfrm>
        <a:prstGeom prst="trapezoid">
          <a:avLst>
            <a:gd name="adj" fmla="val 731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Nemzetgazdasági </a:t>
          </a:r>
          <a:r>
            <a:rPr lang="hu-HU" sz="2000" kern="1200" dirty="0" smtClean="0"/>
            <a:t>(makro) szint költségvetési alku</a:t>
          </a:r>
          <a:endParaRPr lang="hu-HU" sz="2000" kern="1200" dirty="0"/>
        </a:p>
      </dsp:txBody>
      <dsp:txXfrm>
        <a:off x="2433675" y="0"/>
        <a:ext cx="2424269" cy="1656183"/>
      </dsp:txXfrm>
    </dsp:sp>
    <dsp:sp modelId="{E314F2A2-BD26-47AC-BE79-306FBA28E451}">
      <dsp:nvSpPr>
        <dsp:cNvPr id="0" name=""/>
        <dsp:cNvSpPr/>
      </dsp:nvSpPr>
      <dsp:spPr>
        <a:xfrm>
          <a:off x="1212134" y="1656184"/>
          <a:ext cx="4848538" cy="1656183"/>
        </a:xfrm>
        <a:prstGeom prst="trapezoid">
          <a:avLst>
            <a:gd name="adj" fmla="val 731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Fenntartói (minisztériumi)szint (forráselosztási mechanizmus)</a:t>
          </a:r>
          <a:endParaRPr lang="hu-HU" sz="2400" kern="1200" dirty="0"/>
        </a:p>
      </dsp:txBody>
      <dsp:txXfrm>
        <a:off x="2060628" y="1656184"/>
        <a:ext cx="3151550" cy="1656183"/>
      </dsp:txXfrm>
    </dsp:sp>
    <dsp:sp modelId="{5E87405C-8EAB-4C4A-943B-B8CE9B82FFB8}">
      <dsp:nvSpPr>
        <dsp:cNvPr id="0" name=""/>
        <dsp:cNvSpPr/>
      </dsp:nvSpPr>
      <dsp:spPr>
        <a:xfrm>
          <a:off x="0" y="3312368"/>
          <a:ext cx="7272808" cy="1656183"/>
        </a:xfrm>
        <a:prstGeom prst="trapezoid">
          <a:avLst>
            <a:gd name="adj" fmla="val 7318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Intézményi szint (gazdálkodási szabályrendszer)</a:t>
          </a:r>
          <a:endParaRPr lang="hu-HU" sz="2800" kern="1200" dirty="0"/>
        </a:p>
      </dsp:txBody>
      <dsp:txXfrm>
        <a:off x="1272741" y="3312368"/>
        <a:ext cx="4727325" cy="1656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7A71D-212A-440D-A45E-A7A18CF26AE6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32B77-A1A8-4720-9858-B3E290162E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481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2E35C8-4777-43C6-A5E3-639F3FD37E40}" type="datetimeFigureOut">
              <a:rPr lang="hu-HU" smtClean="0"/>
              <a:t>2013.04.10.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276AA0-B190-407C-8290-9454EAD5EB78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0527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Felsőoktatás és tudománymenedzsment</a:t>
            </a:r>
            <a:br>
              <a:rPr lang="hu-HU" sz="3200" dirty="0" smtClean="0"/>
            </a:br>
            <a:r>
              <a:rPr lang="hu-HU" sz="2800" b="0" i="1" dirty="0" smtClean="0"/>
              <a:t>felsőoktatási </a:t>
            </a:r>
            <a:r>
              <a:rPr lang="hu-HU" sz="2800" b="0" i="1" dirty="0"/>
              <a:t>alapfogalmak intenzív kurzusa 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564905"/>
            <a:ext cx="7854696" cy="1800200"/>
          </a:xfrm>
        </p:spPr>
        <p:txBody>
          <a:bodyPr/>
          <a:lstStyle/>
          <a:p>
            <a:pPr algn="ctr"/>
            <a:r>
              <a:rPr lang="hu-HU" dirty="0" smtClean="0"/>
              <a:t>A felsőoktatás finanszírozásának alapfogalmai, alapkérdései </a:t>
            </a:r>
          </a:p>
          <a:p>
            <a:pPr algn="ctr"/>
            <a:r>
              <a:rPr lang="hu-HU" dirty="0" smtClean="0"/>
              <a:t>A </a:t>
            </a:r>
            <a:r>
              <a:rPr lang="hu-HU" dirty="0" smtClean="0"/>
              <a:t>finanszírozási </a:t>
            </a:r>
            <a:r>
              <a:rPr lang="hu-HU" dirty="0" smtClean="0"/>
              <a:t>rendszerek modellje</a:t>
            </a:r>
            <a:endParaRPr lang="hu-HU" dirty="0" smtClean="0"/>
          </a:p>
          <a:p>
            <a:pPr algn="ctr"/>
            <a:endParaRPr lang="hu-HU" dirty="0" smtClean="0"/>
          </a:p>
          <a:p>
            <a:pPr algn="ctr"/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327" y="4077072"/>
            <a:ext cx="3480899" cy="2088232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6948264" y="5373216"/>
            <a:ext cx="1390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Kotán Attila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01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640960" cy="1296144"/>
          </a:xfrm>
        </p:spPr>
        <p:txBody>
          <a:bodyPr>
            <a:normAutofit fontScale="90000"/>
          </a:bodyPr>
          <a:lstStyle/>
          <a:p>
            <a:r>
              <a:rPr lang="hu-HU" sz="2400" b="1" dirty="0" smtClean="0"/>
              <a:t>Cél a </a:t>
            </a:r>
            <a:r>
              <a:rPr lang="hu-HU" sz="2400" b="1" dirty="0" smtClean="0"/>
              <a:t>felsőoktatáshoz kapcsolódó finanszírozási fogalmak </a:t>
            </a:r>
            <a:r>
              <a:rPr lang="hu-HU" sz="2400" b="1" dirty="0" smtClean="0"/>
              <a:t>azonosítása. A </a:t>
            </a:r>
            <a:r>
              <a:rPr lang="hu-HU" sz="2400" b="1" dirty="0" smtClean="0"/>
              <a:t>fogalomrendszerben egy </a:t>
            </a:r>
            <a:r>
              <a:rPr lang="hu-HU" sz="2400" b="1" dirty="0" smtClean="0"/>
              <a:t>finanszírozási </a:t>
            </a:r>
            <a:r>
              <a:rPr lang="hu-HU" sz="2400" b="1" dirty="0" smtClean="0"/>
              <a:t>modell </a:t>
            </a:r>
            <a:r>
              <a:rPr lang="hu-HU" sz="2400" b="1" dirty="0" smtClean="0"/>
              <a:t>bemutatása, </a:t>
            </a:r>
            <a:r>
              <a:rPr lang="hu-HU" sz="2400" b="1" dirty="0" smtClean="0"/>
              <a:t>jellemzőinek </a:t>
            </a:r>
            <a:r>
              <a:rPr lang="hu-HU" sz="2400" b="1" dirty="0" smtClean="0"/>
              <a:t>meghatározása, a releváns kérdések megfogalmazása.</a:t>
            </a:r>
            <a:endParaRPr lang="hu-HU" sz="2400" b="1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395536" y="2348880"/>
            <a:ext cx="4040188" cy="659352"/>
          </a:xfrm>
        </p:spPr>
        <p:txBody>
          <a:bodyPr/>
          <a:lstStyle/>
          <a:p>
            <a:pPr algn="ctr"/>
            <a:r>
              <a:rPr lang="hu-HU" dirty="0" smtClean="0"/>
              <a:t>Azonosítandó fogalmak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3"/>
          </p:nvPr>
        </p:nvSpPr>
        <p:spPr>
          <a:xfrm>
            <a:off x="4427984" y="2348880"/>
            <a:ext cx="4041775" cy="654843"/>
          </a:xfrm>
        </p:spPr>
        <p:txBody>
          <a:bodyPr/>
          <a:lstStyle/>
          <a:p>
            <a:pPr algn="ctr"/>
            <a:r>
              <a:rPr lang="hu-HU" dirty="0" smtClean="0"/>
              <a:t>Releváns kérdések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67544" y="3140968"/>
            <a:ext cx="4040188" cy="3594977"/>
          </a:xfrm>
        </p:spPr>
        <p:txBody>
          <a:bodyPr/>
          <a:lstStyle/>
          <a:p>
            <a:r>
              <a:rPr lang="hu-HU" dirty="0" smtClean="0"/>
              <a:t>A felsőoktatás költségei</a:t>
            </a:r>
          </a:p>
          <a:p>
            <a:r>
              <a:rPr lang="hu-HU" dirty="0" smtClean="0"/>
              <a:t>Felsőoktatási finanszírozási rendszer</a:t>
            </a:r>
          </a:p>
          <a:p>
            <a:r>
              <a:rPr lang="hu-HU" dirty="0" smtClean="0"/>
              <a:t>Ingyenes és tandíjas felsőoktatás</a:t>
            </a:r>
          </a:p>
          <a:p>
            <a:r>
              <a:rPr lang="hu-HU" dirty="0" smtClean="0"/>
              <a:t>Normatív finanszírozás</a:t>
            </a:r>
          </a:p>
          <a:p>
            <a:r>
              <a:rPr lang="hu-HU" dirty="0" smtClean="0"/>
              <a:t>Intézményfinanszírozás</a:t>
            </a:r>
          </a:p>
          <a:p>
            <a:r>
              <a:rPr lang="hu-HU" dirty="0" smtClean="0"/>
              <a:t>Gazdálkodási szabályok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>
          <a:xfrm>
            <a:off x="4644008" y="3128912"/>
            <a:ext cx="4392488" cy="3729088"/>
          </a:xfrm>
        </p:spPr>
        <p:txBody>
          <a:bodyPr>
            <a:normAutofit/>
          </a:bodyPr>
          <a:lstStyle/>
          <a:p>
            <a:r>
              <a:rPr lang="hu-HU" dirty="0" smtClean="0"/>
              <a:t>Milyen költségek (költségtípusok) jellemzők</a:t>
            </a:r>
          </a:p>
          <a:p>
            <a:r>
              <a:rPr lang="hu-HU" dirty="0" smtClean="0"/>
              <a:t>Melyek a </a:t>
            </a:r>
            <a:r>
              <a:rPr lang="hu-HU" dirty="0" smtClean="0"/>
              <a:t>finanszírozási rendszer </a:t>
            </a:r>
            <a:r>
              <a:rPr lang="hu-HU" dirty="0" smtClean="0"/>
              <a:t>fő ismérvei/követelményei</a:t>
            </a:r>
          </a:p>
          <a:p>
            <a:r>
              <a:rPr lang="hu-HU" dirty="0" smtClean="0"/>
              <a:t>Fenntarthatóság, hatékonyság</a:t>
            </a:r>
          </a:p>
          <a:p>
            <a:r>
              <a:rPr lang="hu-HU" dirty="0" smtClean="0"/>
              <a:t>Normatív </a:t>
            </a:r>
            <a:r>
              <a:rPr lang="hu-HU" dirty="0" err="1" smtClean="0"/>
              <a:t>vs</a:t>
            </a:r>
            <a:r>
              <a:rPr lang="hu-HU" dirty="0" smtClean="0"/>
              <a:t> intézményfinanszírozás</a:t>
            </a:r>
          </a:p>
          <a:p>
            <a:r>
              <a:rPr lang="hu-HU" dirty="0" smtClean="0"/>
              <a:t>Gazdálkodási szabályok és autonómia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45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2290208"/>
              </p:ext>
            </p:extLst>
          </p:nvPr>
        </p:nvGraphicFramePr>
        <p:xfrm>
          <a:off x="1043608" y="1484784"/>
          <a:ext cx="727280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57200" y="476673"/>
            <a:ext cx="8305800" cy="93610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finanszírozási rendszer modellje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283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dirty="0" smtClean="0"/>
              <a:t>Normatív/fejkvóta alapú vs. Intézményfinanszírozás (fenntartói szint)</a:t>
            </a:r>
            <a:endParaRPr lang="hu-HU" sz="4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060847"/>
            <a:ext cx="4038600" cy="429407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sz="2800" b="1" dirty="0">
                <a:solidFill>
                  <a:schemeClr val="tx2"/>
                </a:solidFill>
              </a:rPr>
              <a:t>Normatív/fejkvóta típusú</a:t>
            </a:r>
          </a:p>
          <a:p>
            <a:endParaRPr lang="hu-HU" dirty="0"/>
          </a:p>
          <a:p>
            <a:pPr>
              <a:spcBef>
                <a:spcPts val="1200"/>
              </a:spcBef>
            </a:pPr>
            <a:r>
              <a:rPr lang="hu-HU" dirty="0" smtClean="0"/>
              <a:t>Allokáció alapja az hallgatók száma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Alapegység egy adminisztratív, vagy költségalapon meghatározott finanszírozási egység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Expanzív időszakban pótlólagos forrásigényt generál és legitimál, csökkenő létszámnál (elvben) forráskivonást jelent… ez nem szokott sikerülni</a:t>
            </a:r>
          </a:p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4648200" y="2060847"/>
            <a:ext cx="4038600" cy="429407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sz="2800" b="1" dirty="0">
                <a:solidFill>
                  <a:schemeClr val="tx2"/>
                </a:solidFill>
              </a:rPr>
              <a:t>Intézményi típusú</a:t>
            </a:r>
          </a:p>
          <a:p>
            <a:endParaRPr lang="hu-HU" dirty="0"/>
          </a:p>
          <a:p>
            <a:pPr>
              <a:spcBef>
                <a:spcPts val="1200"/>
              </a:spcBef>
            </a:pPr>
            <a:r>
              <a:rPr lang="hu-HU" dirty="0" smtClean="0"/>
              <a:t>A fenntartó az ellátandó feladathoz méretezett intézményrendszert működtet/finanszíroz  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Az intézmények költségvetése „bázisalapú” független a létszámtól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Stabil, de rugalmatlan finanszírozás, nehezen reagál a változásra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Könnyű tervezni és egyszerű a költségvetési alku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86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hu-HU" sz="4000" dirty="0" smtClean="0"/>
              <a:t>Feladat</a:t>
            </a:r>
            <a:r>
              <a:rPr lang="hu-HU" sz="4000" dirty="0" smtClean="0"/>
              <a:t>, vagy programfinanszírozás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Lehetne „alapvető” finanszírozási modell… de nem az</a:t>
            </a:r>
          </a:p>
          <a:p>
            <a:pPr marL="393192" lvl="1" indent="0">
              <a:buNone/>
            </a:pPr>
            <a:endParaRPr lang="hu-HU" dirty="0" smtClean="0"/>
          </a:p>
          <a:p>
            <a:pPr>
              <a:spcBef>
                <a:spcPts val="1800"/>
              </a:spcBef>
            </a:pPr>
            <a:r>
              <a:rPr lang="hu-HU" dirty="0" smtClean="0"/>
              <a:t>Fejezeti/pályázati források elosztásánál elterjedt;</a:t>
            </a:r>
          </a:p>
          <a:p>
            <a:pPr>
              <a:spcBef>
                <a:spcPts val="1800"/>
              </a:spcBef>
            </a:pPr>
            <a:r>
              <a:rPr lang="hu-HU" dirty="0" smtClean="0"/>
              <a:t>Teljesítménykövetelmények /verseny jobban érvényesíthető;</a:t>
            </a:r>
          </a:p>
          <a:p>
            <a:pPr>
              <a:spcBef>
                <a:spcPts val="1800"/>
              </a:spcBef>
            </a:pPr>
            <a:r>
              <a:rPr lang="hu-HU" dirty="0" smtClean="0"/>
              <a:t>A jelenlegi szabályozási környezet, a „szokásos” költségvetési működési „rend” nem optimális az alkalmazásához;</a:t>
            </a:r>
          </a:p>
          <a:p>
            <a:pPr>
              <a:spcBef>
                <a:spcPts val="1800"/>
              </a:spcBef>
            </a:pPr>
            <a:r>
              <a:rPr lang="hu-HU" dirty="0"/>
              <a:t> </a:t>
            </a:r>
            <a:r>
              <a:rPr lang="hu-HU" dirty="0" smtClean="0"/>
              <a:t>Tervezési időszakban jelentősen több feladat (mindent előre kell kitalálni,  nehéz tervezni bonyolult a költségvetési alku)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54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Gazdálkodási Szabályok </a:t>
            </a:r>
            <a:r>
              <a:rPr lang="hu-HU" sz="3600" dirty="0"/>
              <a:t>(</a:t>
            </a:r>
            <a:r>
              <a:rPr lang="hu-HU" sz="3600" dirty="0" smtClean="0"/>
              <a:t>intézményi szint)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Gazdálkodási autonómia vs. </a:t>
            </a:r>
            <a:r>
              <a:rPr lang="hu-HU" dirty="0" smtClean="0"/>
              <a:t>centralizált </a:t>
            </a:r>
            <a:r>
              <a:rPr lang="hu-HU" dirty="0" smtClean="0"/>
              <a:t>gazdálkodás</a:t>
            </a:r>
          </a:p>
          <a:p>
            <a:pPr marL="0" indent="0">
              <a:buNone/>
            </a:pPr>
            <a:r>
              <a:rPr lang="hu-HU" sz="2000" dirty="0" smtClean="0"/>
              <a:t>(</a:t>
            </a:r>
            <a:r>
              <a:rPr lang="hu-HU" sz="2000" dirty="0" err="1" smtClean="0"/>
              <a:t>vö</a:t>
            </a:r>
            <a:r>
              <a:rPr lang="hu-HU" sz="2000" dirty="0" smtClean="0"/>
              <a:t>: fejkvóta alapú vs. </a:t>
            </a:r>
            <a:r>
              <a:rPr lang="hu-HU" sz="2000" dirty="0" smtClean="0"/>
              <a:t>intézményfinanszírozás </a:t>
            </a:r>
            <a:r>
              <a:rPr lang="hu-HU" sz="2000" dirty="0" smtClean="0"/>
              <a:t>kérdéssel)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Mindkét </a:t>
            </a:r>
            <a:r>
              <a:rPr lang="hu-HU" dirty="0" smtClean="0"/>
              <a:t>törekvés legitim!</a:t>
            </a:r>
            <a:endParaRPr lang="hu-HU" dirty="0"/>
          </a:p>
          <a:p>
            <a:pPr marL="0" indent="0">
              <a:spcBef>
                <a:spcPts val="3000"/>
              </a:spcBef>
              <a:buNone/>
            </a:pPr>
            <a:r>
              <a:rPr lang="hu-HU" sz="2000" dirty="0" smtClean="0"/>
              <a:t>Egy </a:t>
            </a:r>
            <a:r>
              <a:rPr lang="hu-HU" dirty="0" smtClean="0"/>
              <a:t>„</a:t>
            </a:r>
            <a:r>
              <a:rPr lang="hu-HU" sz="2000" dirty="0" smtClean="0"/>
              <a:t>üzemképes” rendszer fő ismérvei</a:t>
            </a:r>
          </a:p>
          <a:p>
            <a:pPr>
              <a:spcBef>
                <a:spcPts val="1800"/>
              </a:spcBef>
            </a:pPr>
            <a:r>
              <a:rPr lang="hu-HU" sz="2000" dirty="0" smtClean="0"/>
              <a:t>A fenntartó (állam) részére biztosítja a kontroll lehetőségét;</a:t>
            </a:r>
          </a:p>
          <a:p>
            <a:pPr>
              <a:spcBef>
                <a:spcPts val="1800"/>
              </a:spcBef>
            </a:pPr>
            <a:r>
              <a:rPr lang="hu-HU" sz="2000" dirty="0" smtClean="0"/>
              <a:t>Az intézmények számára rugalmas és ösztönző gazdálkodási környezetet kínál;</a:t>
            </a:r>
          </a:p>
          <a:p>
            <a:pPr>
              <a:spcBef>
                <a:spcPts val="1800"/>
              </a:spcBef>
            </a:pPr>
            <a:r>
              <a:rPr lang="hu-HU" sz="2000" dirty="0" smtClean="0"/>
              <a:t>Transzparens és stabil (a  gazdaság többi szereplője számára is érthető) valamint támogató környezetet biztosít a felsőoktatás összetett feladatellátásához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43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Köszönöm a figyelmet 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Ezt kívánom a felsőoktatásnak…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… de egy kicsit így !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6" name="Picture 2" descr="D:\Users\akotan\Pictures\foktröfi101_5096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73" y="2996952"/>
            <a:ext cx="3100247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akotan\Pictures\foktt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19474"/>
            <a:ext cx="406400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50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336</Words>
  <Application>Microsoft Office PowerPoint</Application>
  <PresentationFormat>Diavetítés a képernyőre (4:3 oldalarány)</PresentationFormat>
  <Paragraphs>55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Áramlás</vt:lpstr>
      <vt:lpstr>Felsőoktatás és tudománymenedzsment felsőoktatási alapfogalmak intenzív kurzusa </vt:lpstr>
      <vt:lpstr>Cél a felsőoktatáshoz kapcsolódó finanszírozási fogalmak azonosítása. A fogalomrendszerben egy finanszírozási modell bemutatása, jellemzőinek meghatározása, a releváns kérdések megfogalmazása.</vt:lpstr>
      <vt:lpstr>A finanszírozási rendszer modellje</vt:lpstr>
      <vt:lpstr>Normatív/fejkvóta alapú vs. Intézményfinanszírozás (fenntartói szint)</vt:lpstr>
      <vt:lpstr>Feladat, vagy programfinanszírozás</vt:lpstr>
      <vt:lpstr>Gazdálkodási Szabályok (intézményi szint)</vt:lpstr>
      <vt:lpstr>Köszönöm a figyelmet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Kotán Attila</dc:creator>
  <cp:lastModifiedBy>Kotán Attila</cp:lastModifiedBy>
  <cp:revision>17</cp:revision>
  <dcterms:created xsi:type="dcterms:W3CDTF">2013-04-09T12:33:35Z</dcterms:created>
  <dcterms:modified xsi:type="dcterms:W3CDTF">2013-04-10T06:53:32Z</dcterms:modified>
</cp:coreProperties>
</file>