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269" r:id="rId4"/>
    <p:sldId id="258" r:id="rId5"/>
    <p:sldId id="273" r:id="rId6"/>
    <p:sldId id="277" r:id="rId7"/>
    <p:sldId id="276" r:id="rId8"/>
    <p:sldId id="270" r:id="rId9"/>
    <p:sldId id="266" r:id="rId10"/>
    <p:sldId id="267" r:id="rId11"/>
    <p:sldId id="268" r:id="rId12"/>
    <p:sldId id="265" r:id="rId13"/>
    <p:sldId id="25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FFEC-28B5-4FAD-8C9F-9A337582B062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C4D3-7F02-4944-B6C4-F8C85E9FD0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37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1700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676" y="1844824"/>
            <a:ext cx="7543800" cy="158417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50100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208776"/>
            <a:ext cx="1145704" cy="365125"/>
          </a:xfrm>
        </p:spPr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208776"/>
            <a:ext cx="5112568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237312"/>
            <a:ext cx="762000" cy="365125"/>
          </a:xfrm>
        </p:spPr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132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ln>
            <a:solidFill>
              <a:schemeClr val="accent1"/>
            </a:solidFill>
          </a:ln>
        </p:spPr>
        <p:txBody>
          <a:bodyPr anchor="b" anchorCtr="0">
            <a:normAutofit/>
          </a:bodyPr>
          <a:lstStyle>
            <a:lvl1pPr algn="l">
              <a:defRPr sz="4800" b="0" cap="all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3488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79C5BFA-4A9B-4B7A-ABB0-D31B4A157F9F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C768281-AD22-4FD7-AC31-4ED56A76C10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iss.paszkal@ppk.elte.h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698432" cy="129614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Franklin Gothic Demi Cond" pitchFamily="34" charset="0"/>
              </a:rPr>
              <a:t>A hallgatói vélemények tükrében</a:t>
            </a:r>
            <a:endParaRPr lang="hu-HU" sz="4000" dirty="0">
              <a:latin typeface="Franklin Gothic Demi Cond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4653136"/>
            <a:ext cx="7488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smtClean="0"/>
              <a:t>Kiss Paszkál</a:t>
            </a:r>
          </a:p>
          <a:p>
            <a:pPr algn="r"/>
            <a:r>
              <a:rPr lang="hu-HU" sz="2800" dirty="0" smtClean="0"/>
              <a:t>Társadalom és Neveléspszichológiai Tanszék</a:t>
            </a:r>
          </a:p>
          <a:p>
            <a:pPr algn="r"/>
            <a:r>
              <a:rPr lang="hu-HU" sz="2800" dirty="0" smtClean="0"/>
              <a:t>ELTE</a:t>
            </a:r>
            <a:endParaRPr lang="hu-HU" sz="2800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72676" y="1844824"/>
            <a:ext cx="7543800" cy="1872208"/>
          </a:xfrm>
        </p:spPr>
        <p:txBody>
          <a:bodyPr/>
          <a:lstStyle/>
          <a:p>
            <a:r>
              <a:rPr lang="hu-HU" dirty="0" smtClean="0">
                <a:latin typeface="Franklin Gothic Heavy" pitchFamily="34" charset="0"/>
              </a:rPr>
              <a:t>A felsőoktatás (hozzáadott) értéke</a:t>
            </a:r>
            <a:endParaRPr lang="hu-HU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Nemzetközi 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CHEERS, HEGESCO, REFLEX: horizontális-vertikális illeszkedés</a:t>
            </a:r>
          </a:p>
          <a:p>
            <a:pPr>
              <a:defRPr/>
            </a:pPr>
            <a:r>
              <a:rPr lang="hu-HU" dirty="0" err="1"/>
              <a:t>Tuning</a:t>
            </a:r>
            <a:endParaRPr lang="hu-HU" dirty="0"/>
          </a:p>
          <a:p>
            <a:pPr lvl="1">
              <a:defRPr/>
            </a:pPr>
            <a:r>
              <a:rPr lang="hu-HU" sz="2400" dirty="0"/>
              <a:t>Instrumentális kompetenciák</a:t>
            </a:r>
          </a:p>
          <a:p>
            <a:pPr lvl="1">
              <a:defRPr/>
            </a:pPr>
            <a:r>
              <a:rPr lang="hu-HU" sz="2400" dirty="0"/>
              <a:t>Interperszonális kompetenciák</a:t>
            </a:r>
          </a:p>
          <a:p>
            <a:pPr lvl="1">
              <a:defRPr/>
            </a:pPr>
            <a:r>
              <a:rPr lang="hu-HU" sz="2400" dirty="0"/>
              <a:t>Rendszerszintű kompetenciák</a:t>
            </a:r>
          </a:p>
          <a:p>
            <a:pPr>
              <a:defRPr/>
            </a:pPr>
            <a:r>
              <a:rPr lang="hu-HU" dirty="0"/>
              <a:t>AHELO (</a:t>
            </a:r>
            <a:r>
              <a:rPr lang="hu-HU" dirty="0" smtClean="0"/>
              <a:t>felsőoktatási kompetenciamérés)</a:t>
            </a:r>
            <a:endParaRPr lang="hu-HU" dirty="0"/>
          </a:p>
          <a:p>
            <a:pPr lvl="1">
              <a:defRPr/>
            </a:pPr>
            <a:r>
              <a:rPr lang="hu-HU" sz="2400" dirty="0" err="1"/>
              <a:t>Tuning</a:t>
            </a:r>
            <a:r>
              <a:rPr lang="hu-HU" sz="2400" dirty="0"/>
              <a:t> + </a:t>
            </a:r>
            <a:r>
              <a:rPr lang="hu-HU" sz="2400" dirty="0" smtClean="0"/>
              <a:t>CLA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491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Kari </a:t>
            </a:r>
            <a:r>
              <a:rPr lang="hu-HU" dirty="0" smtClean="0"/>
              <a:t>kutatásunk: hozzáadott kompetencia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28522"/>
              </p:ext>
            </p:extLst>
          </p:nvPr>
        </p:nvGraphicFramePr>
        <p:xfrm>
          <a:off x="899592" y="1124744"/>
          <a:ext cx="410445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iagram" r:id="rId3" imgW="2743200" imgH="1828868" progId="MSGraph.Chart.8">
                  <p:embed/>
                </p:oleObj>
              </mc:Choice>
              <mc:Fallback>
                <p:oleObj name="Diagram" r:id="rId3" imgW="2743200" imgH="1828868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4104456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1331640" y="3861048"/>
            <a:ext cx="410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Első- és harmadévesek közvetlenül mért </a:t>
            </a:r>
            <a:r>
              <a:rPr lang="hu-HU" dirty="0" smtClean="0"/>
              <a:t>kompetenciája (nem reprezentatív)</a:t>
            </a:r>
            <a:endParaRPr lang="en-US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5436915" y="1050777"/>
            <a:ext cx="2868885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/>
              <a:t>Növekszik a mérhető szövegértési teljesítmény az egyetemi tanulmányokkal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hu-HU" dirty="0" smtClean="0"/>
              <a:t>Az elégedettség-mutatókat a tanulmányok, a felsőoktatási intézményhez való viszony, a szakmai identitás fejlődésének kontextusába kellene helyezni. </a:t>
            </a:r>
            <a:endParaRPr lang="hu-HU" dirty="0" smtClean="0"/>
          </a:p>
          <a:p>
            <a:pPr>
              <a:spcBef>
                <a:spcPts val="1800"/>
              </a:spcBef>
            </a:pPr>
            <a:r>
              <a:rPr lang="hu-HU" dirty="0" smtClean="0"/>
              <a:t>A diplomás pályakövetést komplex elemzésként kell értékelni, túlmenni a puszta foglalkoztatottsági adatokon.</a:t>
            </a:r>
            <a:endParaRPr lang="hu-HU" dirty="0" smtClean="0"/>
          </a:p>
          <a:p>
            <a:pPr>
              <a:spcBef>
                <a:spcPts val="1800"/>
              </a:spcBef>
            </a:pPr>
            <a:r>
              <a:rPr lang="hu-HU" dirty="0" smtClean="0"/>
              <a:t>A hozzáadott értéket közvetlenül is mérni kellene a felsőoktatásban: általános és szakmai kompetenciák, értékek változása.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0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2924944"/>
            <a:ext cx="7543800" cy="1676400"/>
          </a:xfrm>
          <a:ln>
            <a:noFill/>
          </a:ln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62000" y="4869160"/>
            <a:ext cx="6858000" cy="914400"/>
          </a:xfrm>
        </p:spPr>
        <p:txBody>
          <a:bodyPr>
            <a:normAutofit/>
          </a:bodyPr>
          <a:lstStyle/>
          <a:p>
            <a:r>
              <a:rPr lang="hu-HU" dirty="0" err="1" smtClean="0">
                <a:hlinkClick r:id="rId2"/>
              </a:rPr>
              <a:t>kiss.paszkal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ppk.elte.hu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049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/>
          <a:lstStyle/>
          <a:p>
            <a:r>
              <a:rPr lang="hu-HU" dirty="0" smtClean="0"/>
              <a:t>A felsőoktatás 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0246" y="1700808"/>
            <a:ext cx="7543800" cy="3168352"/>
          </a:xfrm>
        </p:spPr>
        <p:txBody>
          <a:bodyPr>
            <a:normAutofit/>
          </a:bodyPr>
          <a:lstStyle/>
          <a:p>
            <a:r>
              <a:rPr lang="hu-HU" dirty="0"/>
              <a:t>Jobb szakmai-munkapiaci lehetőségek</a:t>
            </a:r>
          </a:p>
          <a:p>
            <a:r>
              <a:rPr lang="hu-HU" dirty="0" smtClean="0"/>
              <a:t>Tanulás</a:t>
            </a:r>
            <a:r>
              <a:rPr lang="hu-HU" dirty="0"/>
              <a:t>, fejlődés lehetősége</a:t>
            </a:r>
          </a:p>
          <a:p>
            <a:endParaRPr lang="hu-HU" dirty="0" smtClean="0"/>
          </a:p>
          <a:p>
            <a:r>
              <a:rPr lang="hu-HU" dirty="0" smtClean="0"/>
              <a:t>Elégedettség</a:t>
            </a:r>
            <a:endParaRPr lang="hu-HU" dirty="0"/>
          </a:p>
          <a:p>
            <a:r>
              <a:rPr lang="hu-HU" dirty="0" smtClean="0"/>
              <a:t>Társkapcsolatok</a:t>
            </a:r>
            <a:r>
              <a:rPr lang="hu-HU" dirty="0"/>
              <a:t>, </a:t>
            </a:r>
            <a:r>
              <a:rPr lang="hu-HU" dirty="0" err="1" smtClean="0"/>
              <a:t>networking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2492896"/>
            <a:ext cx="2664296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OMHV</a:t>
            </a:r>
          </a:p>
          <a:p>
            <a:pPr algn="r"/>
            <a:endParaRPr lang="hu-HU" sz="2400" b="1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DPR</a:t>
            </a:r>
          </a:p>
          <a:p>
            <a:pPr algn="r"/>
            <a:endParaRPr lang="hu-HU" sz="2400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Kompetenciamérés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30246" y="1110228"/>
            <a:ext cx="7543800" cy="7345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i="1" dirty="0" smtClean="0">
                <a:solidFill>
                  <a:schemeClr val="accent1"/>
                </a:solidFill>
              </a:rPr>
              <a:t>Mit nyújt a </a:t>
            </a:r>
            <a:r>
              <a:rPr lang="hu-HU" b="1" i="1" dirty="0" smtClean="0">
                <a:solidFill>
                  <a:schemeClr val="accent1"/>
                </a:solidFill>
              </a:rPr>
              <a:t>felsőoktatás a hallgatóknak</a:t>
            </a:r>
            <a:r>
              <a:rPr lang="hu-HU" b="1" i="1" dirty="0" smtClean="0">
                <a:solidFill>
                  <a:schemeClr val="accent1"/>
                </a:solidFill>
              </a:rPr>
              <a:t>?</a:t>
            </a:r>
            <a:endParaRPr lang="hu-HU" dirty="0"/>
          </a:p>
        </p:txBody>
      </p:sp>
      <p:sp>
        <p:nvSpPr>
          <p:cNvPr id="6" name="Balra nyíl 5"/>
          <p:cNvSpPr/>
          <p:nvPr/>
        </p:nvSpPr>
        <p:spPr>
          <a:xfrm rot="21081800">
            <a:off x="2881977" y="2854002"/>
            <a:ext cx="4875552" cy="876494"/>
          </a:xfrm>
          <a:prstGeom prst="leftArrow">
            <a:avLst>
              <a:gd name="adj1" fmla="val 10807"/>
              <a:gd name="adj2" fmla="val 420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0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Oktatói munka hallgató véleményezése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332656"/>
            <a:ext cx="7842448" cy="4392488"/>
          </a:xfrm>
        </p:spPr>
        <p:txBody>
          <a:bodyPr>
            <a:normAutofit/>
          </a:bodyPr>
          <a:lstStyle/>
          <a:p>
            <a:r>
              <a:rPr lang="hu-HU" dirty="0" smtClean="0"/>
              <a:t>Kurzushoz-oktatóhoz kötődik</a:t>
            </a:r>
          </a:p>
          <a:p>
            <a:r>
              <a:rPr lang="hu-HU" dirty="0" smtClean="0"/>
              <a:t>Önkitöltésen alapul</a:t>
            </a:r>
          </a:p>
          <a:p>
            <a:r>
              <a:rPr lang="hu-HU" dirty="0" smtClean="0"/>
              <a:t>Általában kicsi a kitöltési arány</a:t>
            </a:r>
          </a:p>
          <a:p>
            <a:endParaRPr lang="hu-HU" sz="1000" dirty="0"/>
          </a:p>
          <a:p>
            <a:r>
              <a:rPr lang="hu-HU" dirty="0" smtClean="0"/>
              <a:t>Nem viszonyít a képzés egészéhez</a:t>
            </a:r>
          </a:p>
          <a:p>
            <a:r>
              <a:rPr lang="hu-HU" dirty="0" smtClean="0"/>
              <a:t>Nincsen összefüggése a hallgatói eredményességgel</a:t>
            </a:r>
          </a:p>
          <a:p>
            <a:r>
              <a:rPr lang="hu-HU" dirty="0" smtClean="0"/>
              <a:t>Általában nincsen bekötve a tanulás/tanítás minőségbiztosításába</a:t>
            </a:r>
          </a:p>
          <a:p>
            <a:endParaRPr lang="hu-HU" sz="1000" dirty="0"/>
          </a:p>
          <a:p>
            <a:r>
              <a:rPr lang="hu-HU" dirty="0" smtClean="0">
                <a:solidFill>
                  <a:srgbClr val="C00000"/>
                </a:solidFill>
              </a:rPr>
              <a:t>Nem az oktatót, hanem a tanulást (tanulmányokkal való elégedettséget) kellene mérni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Munkával való elégedettség</a:t>
            </a:r>
            <a:endParaRPr lang="hu-HU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4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/>
          <a:lstStyle/>
          <a:p>
            <a:r>
              <a:rPr lang="hu-HU" dirty="0" smtClean="0"/>
              <a:t>A felsőoktatás 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0246" y="1700808"/>
            <a:ext cx="7543800" cy="316835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Jobb szakmai-munkapiaci lehetőségek</a:t>
            </a:r>
          </a:p>
          <a:p>
            <a:r>
              <a:rPr lang="hu-HU" dirty="0" smtClean="0"/>
              <a:t>Tanulás</a:t>
            </a:r>
            <a:r>
              <a:rPr lang="hu-HU" dirty="0"/>
              <a:t>, fejlődés lehetősége</a:t>
            </a:r>
          </a:p>
          <a:p>
            <a:endParaRPr lang="hu-HU" dirty="0" smtClean="0"/>
          </a:p>
          <a:p>
            <a:r>
              <a:rPr lang="hu-HU" dirty="0" smtClean="0"/>
              <a:t>Elégedettség</a:t>
            </a:r>
            <a:endParaRPr lang="hu-HU" dirty="0"/>
          </a:p>
          <a:p>
            <a:r>
              <a:rPr lang="hu-HU" dirty="0" smtClean="0"/>
              <a:t>Társkapcsolatok</a:t>
            </a:r>
            <a:r>
              <a:rPr lang="hu-HU" dirty="0"/>
              <a:t>, </a:t>
            </a:r>
            <a:r>
              <a:rPr lang="hu-HU" dirty="0" err="1" smtClean="0"/>
              <a:t>networking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2492896"/>
            <a:ext cx="2664296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OMHV</a:t>
            </a:r>
          </a:p>
          <a:p>
            <a:pPr algn="r"/>
            <a:endParaRPr lang="hu-HU" sz="2400" b="1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DPR</a:t>
            </a:r>
          </a:p>
          <a:p>
            <a:pPr algn="r"/>
            <a:endParaRPr lang="hu-HU" sz="2400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Kompetenciamérés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30246" y="1110228"/>
            <a:ext cx="7543800" cy="7345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 smtClean="0">
                <a:solidFill>
                  <a:schemeClr val="tx1"/>
                </a:solidFill>
              </a:rPr>
              <a:t>Mit nyújt a </a:t>
            </a:r>
            <a:r>
              <a:rPr lang="hu-HU" i="1" dirty="0" smtClean="0">
                <a:solidFill>
                  <a:schemeClr val="tx1"/>
                </a:solidFill>
              </a:rPr>
              <a:t>felsőoktatás a hallgatóknak</a:t>
            </a:r>
            <a:r>
              <a:rPr lang="hu-HU" i="1" dirty="0" smtClean="0">
                <a:solidFill>
                  <a:schemeClr val="tx1"/>
                </a:solidFill>
              </a:rPr>
              <a:t>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Balra nyíl 7"/>
          <p:cNvSpPr/>
          <p:nvPr/>
        </p:nvSpPr>
        <p:spPr>
          <a:xfrm rot="1270759">
            <a:off x="5821565" y="2669310"/>
            <a:ext cx="2371269" cy="618967"/>
          </a:xfrm>
          <a:prstGeom prst="leftArrow">
            <a:avLst>
              <a:gd name="adj1" fmla="val 16246"/>
              <a:gd name="adj2" fmla="val 519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4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</a:t>
            </a:r>
            <a:r>
              <a:rPr lang="hu-HU" dirty="0" err="1" smtClean="0"/>
              <a:t>DPR-adattár</a:t>
            </a:r>
            <a:endParaRPr lang="hu-HU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2195513" y="1701775"/>
            <a:ext cx="1798637" cy="3600450"/>
          </a:xfrm>
          <a:prstGeom prst="can">
            <a:avLst>
              <a:gd name="adj" fmla="val 11927"/>
            </a:avLst>
          </a:prstGeom>
          <a:solidFill>
            <a:srgbClr val="FFEF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sz="2000" b="1">
              <a:solidFill>
                <a:srgbClr val="2D2D8A"/>
              </a:solidFill>
              <a:cs typeface="Arial" pitchFamily="34" charset="0"/>
            </a:endParaRPr>
          </a:p>
          <a:p>
            <a:r>
              <a:rPr lang="hu-HU" sz="2000" b="1">
                <a:solidFill>
                  <a:srgbClr val="2D2D8A"/>
                </a:solidFill>
                <a:cs typeface="Arial" pitchFamily="34" charset="0"/>
              </a:rPr>
              <a:t>DPR adattár</a:t>
            </a:r>
          </a:p>
          <a:p>
            <a:r>
              <a:rPr lang="hu-HU" sz="1400" b="1">
                <a:solidFill>
                  <a:srgbClr val="000000"/>
                </a:solidFill>
                <a:cs typeface="Arial" pitchFamily="34" charset="0"/>
              </a:rPr>
              <a:t>Aggregált, </a:t>
            </a:r>
          </a:p>
          <a:p>
            <a:r>
              <a:rPr lang="hu-HU" sz="1400" b="1" i="1" u="sng">
                <a:solidFill>
                  <a:srgbClr val="000000"/>
                </a:solidFill>
                <a:cs typeface="Arial" pitchFamily="34" charset="0"/>
              </a:rPr>
              <a:t>anonim </a:t>
            </a:r>
          </a:p>
          <a:p>
            <a:r>
              <a:rPr lang="hu-HU" sz="1400" b="1">
                <a:solidFill>
                  <a:srgbClr val="000000"/>
                </a:solidFill>
                <a:cs typeface="Arial" pitchFamily="34" charset="0"/>
              </a:rPr>
              <a:t>statisztikai adatok </a:t>
            </a:r>
          </a:p>
          <a:p>
            <a:r>
              <a:rPr lang="hu-HU" sz="1200" b="1">
                <a:solidFill>
                  <a:srgbClr val="000000"/>
                </a:solidFill>
                <a:cs typeface="Arial" pitchFamily="34" charset="0"/>
              </a:rPr>
              <a:t>Végzés helye: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intézmény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kar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szak</a:t>
            </a:r>
          </a:p>
          <a:p>
            <a:endParaRPr lang="hu-HU" sz="1200" b="1">
              <a:solidFill>
                <a:srgbClr val="000000"/>
              </a:solidFill>
              <a:cs typeface="Arial" pitchFamily="34" charset="0"/>
            </a:endParaRPr>
          </a:p>
          <a:p>
            <a:r>
              <a:rPr lang="hu-HU" sz="1200" b="1">
                <a:solidFill>
                  <a:srgbClr val="000000"/>
                </a:solidFill>
                <a:cs typeface="Arial" pitchFamily="34" charset="0"/>
              </a:rPr>
              <a:t>Pályakövetési adatok:</a:t>
            </a: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-munkahely ágazata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munkahely nagysága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munkahely régiója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munkakör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kereset</a:t>
            </a:r>
          </a:p>
          <a:p>
            <a:pPr>
              <a:buFontTx/>
              <a:buChar char="-"/>
            </a:pPr>
            <a:r>
              <a:rPr lang="hu-HU" sz="1200">
                <a:solidFill>
                  <a:srgbClr val="000000"/>
                </a:solidFill>
                <a:cs typeface="Arial" pitchFamily="34" charset="0"/>
              </a:rPr>
              <a:t>munkanélküliség aránya</a:t>
            </a:r>
          </a:p>
          <a:p>
            <a:endParaRPr lang="hu-HU" sz="1400" b="1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13" descr="MCBS00871A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13"/>
            <a:ext cx="4984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MCBS0087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017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MCj029089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13"/>
            <a:ext cx="6413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j03005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36588"/>
            <a:ext cx="4079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MCj023078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13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nyíllal 9"/>
          <p:cNvCxnSpPr/>
          <p:nvPr/>
        </p:nvCxnSpPr>
        <p:spPr bwMode="auto">
          <a:xfrm flipV="1">
            <a:off x="6257871" y="3351449"/>
            <a:ext cx="207276" cy="6969"/>
          </a:xfrm>
          <a:prstGeom prst="straightConnector1">
            <a:avLst/>
          </a:prstGeom>
          <a:ln w="76200" cap="flat">
            <a:miter lim="800000"/>
            <a:headEnd type="none" w="sm" len="sm"/>
            <a:tailEnd type="triangle" w="med" len="sm"/>
          </a:ln>
          <a:scene3d>
            <a:camera prst="orthographicFront"/>
            <a:lightRig rig="threePt" dir="t"/>
          </a:scene3d>
          <a:sp3d contour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95288" y="2205013"/>
            <a:ext cx="1344612" cy="1285875"/>
          </a:xfrm>
          <a:prstGeom prst="can">
            <a:avLst>
              <a:gd name="adj" fmla="val 1805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solidFill>
                  <a:schemeClr val="accent2"/>
                </a:solidFill>
                <a:cs typeface="Arial" pitchFamily="34" charset="0"/>
              </a:rPr>
              <a:t>OH-Edu.  </a:t>
            </a:r>
          </a:p>
          <a:p>
            <a:pPr algn="ctr"/>
            <a:r>
              <a:rPr lang="hu-HU" sz="1400" b="1">
                <a:solidFill>
                  <a:schemeClr val="accent2"/>
                </a:solidFill>
                <a:cs typeface="Arial" pitchFamily="34" charset="0"/>
              </a:rPr>
              <a:t>adatbázisok</a:t>
            </a:r>
          </a:p>
          <a:p>
            <a:pPr algn="ctr"/>
            <a:r>
              <a:rPr lang="hu-HU" sz="1100" b="1">
                <a:solidFill>
                  <a:srgbClr val="000000"/>
                </a:solidFill>
                <a:cs typeface="Arial" pitchFamily="34" charset="0"/>
              </a:rPr>
              <a:t>FIR,  EUROPASS</a:t>
            </a:r>
          </a:p>
          <a:p>
            <a:pPr algn="ctr"/>
            <a:endParaRPr lang="hu-HU" sz="1100" b="1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hu-HU" sz="11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95288" y="3717900"/>
            <a:ext cx="1296987" cy="1273175"/>
          </a:xfrm>
          <a:prstGeom prst="can">
            <a:avLst>
              <a:gd name="adj" fmla="val 1805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solidFill>
                  <a:schemeClr val="accent2"/>
                </a:solidFill>
                <a:cs typeface="Arial" pitchFamily="34" charset="0"/>
              </a:rPr>
              <a:t>Központi</a:t>
            </a:r>
          </a:p>
          <a:p>
            <a:pPr algn="ctr"/>
            <a:r>
              <a:rPr lang="hu-HU" sz="1400" b="1">
                <a:solidFill>
                  <a:schemeClr val="accent2"/>
                </a:solidFill>
              </a:rPr>
              <a:t>adatbázisok</a:t>
            </a:r>
          </a:p>
          <a:p>
            <a:pPr algn="ctr"/>
            <a:r>
              <a:rPr lang="hu-HU" sz="1100" b="1">
                <a:solidFill>
                  <a:srgbClr val="000000"/>
                </a:solidFill>
                <a:cs typeface="Arial" pitchFamily="34" charset="0"/>
              </a:rPr>
              <a:t>AFSZ, </a:t>
            </a:r>
          </a:p>
          <a:p>
            <a:pPr algn="ctr"/>
            <a:r>
              <a:rPr lang="hu-HU" sz="1100" b="1">
                <a:solidFill>
                  <a:srgbClr val="000000"/>
                </a:solidFill>
                <a:cs typeface="Arial" pitchFamily="34" charset="0"/>
              </a:rPr>
              <a:t>APEH (OEP), </a:t>
            </a:r>
          </a:p>
          <a:p>
            <a:pPr algn="ctr"/>
            <a:r>
              <a:rPr lang="hu-HU" sz="1100" b="1">
                <a:solidFill>
                  <a:srgbClr val="000000"/>
                </a:solidFill>
                <a:cs typeface="Arial" pitchFamily="34" charset="0"/>
              </a:rPr>
              <a:t>DHK</a:t>
            </a:r>
          </a:p>
        </p:txBody>
      </p:sp>
      <p:pic>
        <p:nvPicPr>
          <p:cNvPr id="13" name="Picture 33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10063"/>
            <a:ext cx="422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j02523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7900"/>
            <a:ext cx="504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nyíllal 65"/>
          <p:cNvCxnSpPr/>
          <p:nvPr/>
        </p:nvCxnSpPr>
        <p:spPr bwMode="auto">
          <a:xfrm>
            <a:off x="1817981" y="2836837"/>
            <a:ext cx="234696" cy="1588"/>
          </a:xfrm>
          <a:prstGeom prst="straightConnector1">
            <a:avLst/>
          </a:prstGeom>
          <a:ln w="76200" cap="flat">
            <a:miter lim="800000"/>
            <a:headEnd type="none" w="sm" len="sm"/>
            <a:tailEnd type="triangle" w="med" len="sm"/>
          </a:ln>
          <a:scene3d>
            <a:camera prst="orthographicFront"/>
            <a:lightRig rig="threePt" dir="t"/>
          </a:scene3d>
          <a:sp3d contour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65"/>
          <p:cNvCxnSpPr/>
          <p:nvPr/>
        </p:nvCxnSpPr>
        <p:spPr bwMode="auto">
          <a:xfrm>
            <a:off x="1817981" y="4279874"/>
            <a:ext cx="234696" cy="1588"/>
          </a:xfrm>
          <a:prstGeom prst="straightConnector1">
            <a:avLst/>
          </a:prstGeom>
          <a:ln w="76200" cap="flat">
            <a:miter lim="800000"/>
            <a:headEnd type="none" w="sm" len="sm"/>
            <a:tailEnd type="triangle" w="med" len="sm"/>
          </a:ln>
          <a:scene3d>
            <a:camera prst="orthographicFront"/>
            <a:lightRig rig="threePt" dir="t"/>
          </a:scene3d>
          <a:sp3d contour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2268538" y="620688"/>
            <a:ext cx="4248150" cy="647700"/>
          </a:xfrm>
          <a:prstGeom prst="flowChartMultidocument">
            <a:avLst/>
          </a:prstGeom>
          <a:solidFill>
            <a:srgbClr val="FFEF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 u="sng" dirty="0">
                <a:solidFill>
                  <a:srgbClr val="A50021"/>
                </a:solidFill>
              </a:rPr>
              <a:t>Intézményre, karra, szakra vonatkozó </a:t>
            </a:r>
          </a:p>
          <a:p>
            <a:pPr algn="ctr"/>
            <a:r>
              <a:rPr lang="hu-HU" sz="1400" b="1" u="sng" dirty="0">
                <a:solidFill>
                  <a:srgbClr val="A50021"/>
                </a:solidFill>
              </a:rPr>
              <a:t>elhelyezkedési statisztikák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 rot="10677445" flipH="1">
            <a:off x="4500563" y="1917675"/>
            <a:ext cx="360362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EFAB">
                  <a:alpha val="79999"/>
                </a:srgbClr>
              </a:gs>
              <a:gs pos="100000">
                <a:srgbClr val="CC6600"/>
              </a:gs>
            </a:gsLst>
            <a:lin ang="0" scaled="1"/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 rot="10677445" flipH="1">
            <a:off x="4500563" y="2781275"/>
            <a:ext cx="360362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EFAB">
                  <a:alpha val="79999"/>
                </a:srgbClr>
              </a:gs>
              <a:gs pos="100000">
                <a:srgbClr val="CC6600"/>
              </a:gs>
            </a:gsLst>
            <a:lin ang="0" scaled="1"/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20" name="AutoShape 53"/>
          <p:cNvSpPr>
            <a:spLocks noChangeArrowheads="1"/>
          </p:cNvSpPr>
          <p:nvPr/>
        </p:nvSpPr>
        <p:spPr bwMode="auto">
          <a:xfrm rot="10677445" flipH="1">
            <a:off x="4500563" y="3860775"/>
            <a:ext cx="360362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EFAB">
                  <a:alpha val="79999"/>
                </a:srgbClr>
              </a:gs>
              <a:gs pos="100000">
                <a:srgbClr val="CC6600"/>
              </a:gs>
            </a:gsLst>
            <a:lin ang="0" scaled="1"/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auto">
          <a:xfrm rot="10677445" flipH="1">
            <a:off x="4500563" y="4725963"/>
            <a:ext cx="360362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EFAB">
                  <a:alpha val="79999"/>
                </a:srgbClr>
              </a:gs>
              <a:gs pos="100000">
                <a:srgbClr val="CC6600"/>
              </a:gs>
            </a:gsLst>
            <a:lin ang="0" scaled="1"/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5003800" y="1773213"/>
            <a:ext cx="1152525" cy="79216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5076825" y="1917675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b="1"/>
              <a:t>Vezetői jelentések</a:t>
            </a:r>
          </a:p>
        </p:txBody>
      </p:sp>
      <p:sp>
        <p:nvSpPr>
          <p:cNvPr id="24" name="AutoShape 58"/>
          <p:cNvSpPr>
            <a:spLocks noChangeArrowheads="1"/>
          </p:cNvSpPr>
          <p:nvPr/>
        </p:nvSpPr>
        <p:spPr bwMode="auto">
          <a:xfrm>
            <a:off x="5003800" y="2709838"/>
            <a:ext cx="1152525" cy="79216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solidFill>
                  <a:srgbClr val="000000"/>
                </a:solidFill>
              </a:rPr>
              <a:t>Mutatószám</a:t>
            </a:r>
          </a:p>
          <a:p>
            <a:pPr algn="ctr"/>
            <a:r>
              <a:rPr lang="hu-HU" sz="1400" b="1">
                <a:solidFill>
                  <a:srgbClr val="000000"/>
                </a:solidFill>
              </a:rPr>
              <a:t>Rendszer </a:t>
            </a:r>
          </a:p>
          <a:p>
            <a:pPr algn="ctr"/>
            <a:r>
              <a:rPr lang="hu-HU" sz="1400" b="1">
                <a:solidFill>
                  <a:srgbClr val="000000"/>
                </a:solidFill>
              </a:rPr>
              <a:t>(AVIR)</a:t>
            </a:r>
            <a:endParaRPr lang="hu-HU"/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>
            <a:off x="5003800" y="3644875"/>
            <a:ext cx="1152525" cy="792163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/>
              <a:t>Elemzések</a:t>
            </a:r>
          </a:p>
        </p:txBody>
      </p:sp>
      <p:sp>
        <p:nvSpPr>
          <p:cNvPr id="26" name="AutoShape 60"/>
          <p:cNvSpPr>
            <a:spLocks noChangeArrowheads="1"/>
          </p:cNvSpPr>
          <p:nvPr/>
        </p:nvSpPr>
        <p:spPr bwMode="auto">
          <a:xfrm>
            <a:off x="5003800" y="4581500"/>
            <a:ext cx="1152525" cy="792163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solidFill>
                  <a:srgbClr val="000000"/>
                </a:solidFill>
              </a:rPr>
              <a:t>Tájékoztatás</a:t>
            </a:r>
          </a:p>
          <a:p>
            <a:pPr algn="ctr"/>
            <a:r>
              <a:rPr lang="hu-HU" sz="1400" b="1">
                <a:solidFill>
                  <a:srgbClr val="000000"/>
                </a:solidFill>
              </a:rPr>
              <a:t>web-en</a:t>
            </a:r>
            <a:endParaRPr lang="hu-HU" sz="1400" b="1"/>
          </a:p>
        </p:txBody>
      </p:sp>
      <p:pic>
        <p:nvPicPr>
          <p:cNvPr id="27" name="Egyenes összekötő nyíllal 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919">
            <a:off x="3851275" y="1341413"/>
            <a:ext cx="647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artalom helye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235825" y="1700312"/>
            <a:ext cx="16922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dirty="0">
                <a:latin typeface="Verdana" pitchFamily="34" charset="0"/>
                <a:cs typeface="Arial" pitchFamily="34" charset="0"/>
              </a:rPr>
              <a:t>Rektorok, dékánok, tanulmányi, gazdasági vezetők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286625" y="4508599"/>
            <a:ext cx="1477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>
                <a:latin typeface="Verdana" pitchFamily="34" charset="0"/>
                <a:cs typeface="Arial" pitchFamily="34" charset="0"/>
              </a:rPr>
              <a:t>Szakértők, elemzők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7235825" y="2995712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dirty="0">
                <a:latin typeface="Verdana" pitchFamily="34" charset="0"/>
                <a:cs typeface="Arial" pitchFamily="34" charset="0"/>
              </a:rPr>
              <a:t>OKM, ágazati szereplők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235825" y="836712"/>
            <a:ext cx="1692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 dirty="0">
                <a:latin typeface="Verdana" pitchFamily="34" charset="0"/>
                <a:cs typeface="Arial" pitchFamily="34" charset="0"/>
              </a:rPr>
              <a:t>Felvételizők, hallgatók, végzettek  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7235825" y="3787874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400">
                <a:latin typeface="Verdana" pitchFamily="34" charset="0"/>
                <a:cs typeface="Arial" pitchFamily="34" charset="0"/>
              </a:rPr>
              <a:t>Munkaerő-piaci szereplők</a:t>
            </a:r>
          </a:p>
        </p:txBody>
      </p:sp>
    </p:spTree>
    <p:extLst>
      <p:ext uri="{BB962C8B-B14F-4D97-AF65-F5344CB8AC3E}">
        <p14:creationId xmlns:p14="http://schemas.microsoft.com/office/powerpoint/2010/main" val="21129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Adatbázisok integrációja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0824" y="5929313"/>
            <a:ext cx="2798763" cy="48418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 descr="f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2" r="287"/>
          <a:stretch>
            <a:fillRect/>
          </a:stretch>
        </p:blipFill>
        <p:spPr bwMode="auto">
          <a:xfrm>
            <a:off x="1143000" y="833859"/>
            <a:ext cx="2857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ape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7"/>
          <a:stretch>
            <a:fillRect/>
          </a:stretch>
        </p:blipFill>
        <p:spPr bwMode="auto">
          <a:xfrm>
            <a:off x="5330825" y="833859"/>
            <a:ext cx="3313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Documents and Settings\fodorsz\Local Settings\Temporary Internet Files\Content.IE5\TOHXU9EN\MCj043265800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48109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7" descr="integrált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86447"/>
            <a:ext cx="1841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8" descr="integrá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>
            <a:fillRect/>
          </a:stretch>
        </p:blipFill>
        <p:spPr bwMode="auto">
          <a:xfrm>
            <a:off x="3357563" y="2476922"/>
            <a:ext cx="52720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 rot="5400000">
            <a:off x="4102894" y="1730003"/>
            <a:ext cx="1079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Kép 31" descr="diagram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307309"/>
            <a:ext cx="148748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32" descr="diagram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253334"/>
            <a:ext cx="1335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33" descr="diagram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308897"/>
            <a:ext cx="14335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nyíllal 12"/>
          <p:cNvCxnSpPr/>
          <p:nvPr/>
        </p:nvCxnSpPr>
        <p:spPr>
          <a:xfrm rot="5400000">
            <a:off x="4105275" y="389773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5400000">
            <a:off x="5784056" y="3893766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>
            <a:off x="7354887" y="387551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 flipV="1">
            <a:off x="1071563" y="2476922"/>
            <a:ext cx="1928812" cy="1285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10800000" flipH="1" flipV="1">
            <a:off x="1071563" y="2476922"/>
            <a:ext cx="1928812" cy="1285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4000500" y="1191047"/>
            <a:ext cx="13684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zövegdoboz 20"/>
          <p:cNvSpPr txBox="1">
            <a:spLocks noChangeArrowheads="1"/>
          </p:cNvSpPr>
          <p:nvPr/>
        </p:nvSpPr>
        <p:spPr bwMode="auto">
          <a:xfrm>
            <a:off x="785813" y="476672"/>
            <a:ext cx="3571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sz="1600" b="1" dirty="0">
                <a:latin typeface="BarmenoMed"/>
              </a:rPr>
              <a:t>TANULMÁNYI NYILVÁNTARTÁSOK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214938" y="2148309"/>
            <a:ext cx="3162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i="1" dirty="0">
                <a:latin typeface="BarmenoMed" pitchFamily="34" charset="-18"/>
              </a:rPr>
              <a:t>(</a:t>
            </a:r>
            <a:r>
              <a:rPr lang="hu-HU" sz="1400" b="1" i="1" spc="100" dirty="0" err="1">
                <a:latin typeface="BarmenoMed" pitchFamily="34" charset="-18"/>
              </a:rPr>
              <a:t>aggregált</a:t>
            </a:r>
            <a:r>
              <a:rPr lang="hu-HU" sz="1400" b="1" i="1" spc="100" dirty="0">
                <a:latin typeface="BarmenoMed" pitchFamily="34" charset="-18"/>
              </a:rPr>
              <a:t>, anonim adatok</a:t>
            </a:r>
            <a:r>
              <a:rPr lang="hu-HU" sz="1400" b="1" i="1" dirty="0">
                <a:latin typeface="BarmenoMed" pitchFamily="34" charset="-18"/>
              </a:rPr>
              <a:t>) </a:t>
            </a:r>
            <a:r>
              <a:rPr lang="hu-HU" sz="2000" b="1" dirty="0">
                <a:latin typeface="BarmenoMed" pitchFamily="34" charset="-18"/>
              </a:rPr>
              <a:t>DPR</a:t>
            </a:r>
          </a:p>
        </p:txBody>
      </p:sp>
      <p:sp>
        <p:nvSpPr>
          <p:cNvPr id="21" name="Szövegdoboz 21"/>
          <p:cNvSpPr txBox="1">
            <a:spLocks noChangeArrowheads="1"/>
          </p:cNvSpPr>
          <p:nvPr/>
        </p:nvSpPr>
        <p:spPr bwMode="auto">
          <a:xfrm>
            <a:off x="5214938" y="495722"/>
            <a:ext cx="3643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hu-HU" sz="1600" b="1" dirty="0">
                <a:latin typeface="BarmenoMed"/>
              </a:rPr>
              <a:t>MUNKAÜGYI NYILVÁNTARTÁSOK</a:t>
            </a:r>
          </a:p>
        </p:txBody>
      </p:sp>
    </p:spTree>
    <p:extLst>
      <p:ext uri="{BB962C8B-B14F-4D97-AF65-F5344CB8AC3E}">
        <p14:creationId xmlns:p14="http://schemas.microsoft.com/office/powerpoint/2010/main" val="24982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/>
          <a:lstStyle/>
          <a:p>
            <a:r>
              <a:rPr lang="hu-HU" dirty="0" smtClean="0"/>
              <a:t>A felsőoktatás 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0246" y="1700808"/>
            <a:ext cx="7543800" cy="3168352"/>
          </a:xfrm>
        </p:spPr>
        <p:txBody>
          <a:bodyPr>
            <a:normAutofit/>
          </a:bodyPr>
          <a:lstStyle/>
          <a:p>
            <a:r>
              <a:rPr lang="hu-HU" dirty="0"/>
              <a:t>Jobb szakmai-munkapiaci lehetőségek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Tanulás</a:t>
            </a:r>
            <a:r>
              <a:rPr lang="hu-HU" b="1" dirty="0">
                <a:solidFill>
                  <a:srgbClr val="C00000"/>
                </a:solidFill>
              </a:rPr>
              <a:t>, fejlődés lehetősége</a:t>
            </a:r>
          </a:p>
          <a:p>
            <a:endParaRPr lang="hu-HU" dirty="0" smtClean="0"/>
          </a:p>
          <a:p>
            <a:r>
              <a:rPr lang="hu-HU" dirty="0" smtClean="0"/>
              <a:t>Elégedettség</a:t>
            </a:r>
            <a:endParaRPr lang="hu-HU" dirty="0"/>
          </a:p>
          <a:p>
            <a:r>
              <a:rPr lang="hu-HU" dirty="0" smtClean="0"/>
              <a:t>Társkapcsolatok</a:t>
            </a:r>
            <a:r>
              <a:rPr lang="hu-HU" dirty="0"/>
              <a:t>, </a:t>
            </a:r>
            <a:r>
              <a:rPr lang="hu-HU" dirty="0" err="1" smtClean="0"/>
              <a:t>networking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2492896"/>
            <a:ext cx="2664296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OMHV</a:t>
            </a:r>
          </a:p>
          <a:p>
            <a:pPr algn="r"/>
            <a:endParaRPr lang="hu-HU" sz="2400" b="1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DPR</a:t>
            </a:r>
          </a:p>
          <a:p>
            <a:pPr algn="r"/>
            <a:endParaRPr lang="hu-HU" sz="2400" dirty="0" smtClean="0">
              <a:solidFill>
                <a:schemeClr val="bg1"/>
              </a:solidFill>
            </a:endParaRPr>
          </a:p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Kompetenciamérés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30246" y="1110228"/>
            <a:ext cx="7543800" cy="7345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 smtClean="0">
                <a:solidFill>
                  <a:schemeClr val="tx1"/>
                </a:solidFill>
              </a:rPr>
              <a:t>Mit nyújt a </a:t>
            </a:r>
            <a:r>
              <a:rPr lang="hu-HU" i="1" dirty="0" smtClean="0">
                <a:solidFill>
                  <a:schemeClr val="tx1"/>
                </a:solidFill>
              </a:rPr>
              <a:t>felsőoktatás a hallgatóknak</a:t>
            </a:r>
            <a:r>
              <a:rPr lang="hu-HU" i="1" dirty="0" smtClean="0">
                <a:solidFill>
                  <a:schemeClr val="tx1"/>
                </a:solidFill>
              </a:rPr>
              <a:t>?</a:t>
            </a:r>
            <a:endParaRPr lang="hu-HU" i="1" dirty="0">
              <a:solidFill>
                <a:schemeClr val="tx1"/>
              </a:solidFill>
            </a:endParaRPr>
          </a:p>
        </p:txBody>
      </p:sp>
      <p:sp>
        <p:nvSpPr>
          <p:cNvPr id="7" name="Balra nyíl 6"/>
          <p:cNvSpPr/>
          <p:nvPr/>
        </p:nvSpPr>
        <p:spPr>
          <a:xfrm rot="1488811">
            <a:off x="4190032" y="3319060"/>
            <a:ext cx="2449454" cy="722037"/>
          </a:xfrm>
          <a:prstGeom prst="leftArrow">
            <a:avLst>
              <a:gd name="adj1" fmla="val 13208"/>
              <a:gd name="adj2" fmla="val 519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9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/>
          <a:lstStyle/>
          <a:p>
            <a:r>
              <a:rPr lang="hu-HU" dirty="0"/>
              <a:t>Kompetencia-megközelítések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defRPr/>
            </a:pPr>
            <a:r>
              <a:rPr lang="hu-HU" dirty="0"/>
              <a:t>A </a:t>
            </a:r>
            <a:r>
              <a:rPr lang="hu-HU" dirty="0" err="1"/>
              <a:t>megismeréstudományban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>
                <a:solidFill>
                  <a:srgbClr val="C00000"/>
                </a:solidFill>
              </a:rPr>
              <a:t>gyakorlati intelligencia</a:t>
            </a:r>
          </a:p>
          <a:p>
            <a:pPr>
              <a:spcBef>
                <a:spcPts val="2400"/>
              </a:spcBef>
              <a:defRPr/>
            </a:pPr>
            <a:r>
              <a:rPr lang="hu-HU" dirty="0"/>
              <a:t>Szervezetlélektanban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>
                <a:solidFill>
                  <a:srgbClr val="C00000"/>
                </a:solidFill>
              </a:rPr>
              <a:t>emberi erőforrás elmélete</a:t>
            </a:r>
          </a:p>
          <a:p>
            <a:pPr>
              <a:spcBef>
                <a:spcPts val="2400"/>
              </a:spcBef>
              <a:defRPr/>
            </a:pPr>
            <a:r>
              <a:rPr lang="hu-HU" dirty="0"/>
              <a:t>Oktatáskutatásban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>
                <a:solidFill>
                  <a:srgbClr val="C00000"/>
                </a:solidFill>
              </a:rPr>
              <a:t>tanulmányi eredmény</a:t>
            </a:r>
          </a:p>
          <a:p>
            <a:pPr>
              <a:spcBef>
                <a:spcPts val="2400"/>
              </a:spcBef>
              <a:defRPr/>
            </a:pPr>
            <a:r>
              <a:rPr lang="hu-HU" dirty="0"/>
              <a:t>Oktatáspolitikában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>
                <a:solidFill>
                  <a:srgbClr val="C00000"/>
                </a:solidFill>
              </a:rPr>
              <a:t>PISA-vizsgálatok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</TotalTime>
  <Words>341</Words>
  <Application>Microsoft Office PowerPoint</Application>
  <PresentationFormat>Diavetítés a képernyőre (4:3 oldalarány)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NewsPrint</vt:lpstr>
      <vt:lpstr>Diagram</vt:lpstr>
      <vt:lpstr>A felsőoktatás (hozzáadott) értéke</vt:lpstr>
      <vt:lpstr>A felsőoktatás értéke</vt:lpstr>
      <vt:lpstr>Oktatói munka hallgató véleményezése</vt:lpstr>
      <vt:lpstr>Munkával való elégedettség</vt:lpstr>
      <vt:lpstr>A felsőoktatás értéke</vt:lpstr>
      <vt:lpstr>Központi DPR-adattár</vt:lpstr>
      <vt:lpstr>Adatbázisok integrációja</vt:lpstr>
      <vt:lpstr>A felsőoktatás értéke</vt:lpstr>
      <vt:lpstr>Kompetencia-megközelítések</vt:lpstr>
      <vt:lpstr>Nemzetközi előzmények</vt:lpstr>
      <vt:lpstr>Kari kutatásunk: hozzáadott kompetencia</vt:lpstr>
      <vt:lpstr>Következtetések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Pályakezdők munkával való elégedettsége</dc:title>
  <dc:creator>Kiss Paszkál</dc:creator>
  <cp:lastModifiedBy>Kiss Paszkál</cp:lastModifiedBy>
  <cp:revision>27</cp:revision>
  <dcterms:created xsi:type="dcterms:W3CDTF">2013-03-07T11:56:00Z</dcterms:created>
  <dcterms:modified xsi:type="dcterms:W3CDTF">2013-04-10T07:56:28Z</dcterms:modified>
</cp:coreProperties>
</file>