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Default Extension="emf" ContentType="image/x-emf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Default Extension="xls" ContentType="application/vnd.ms-exce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firstSlideNum="0" strictFirstAndLastChars="0" saveSubsetFonts="1">
  <p:sldMasterIdLst>
    <p:sldMasterId id="2147483673" r:id="rId1"/>
  </p:sldMasterIdLst>
  <p:notesMasterIdLst>
    <p:notesMasterId r:id="rId30"/>
  </p:notesMasterIdLst>
  <p:handoutMasterIdLst>
    <p:handoutMasterId r:id="rId31"/>
  </p:handoutMasterIdLst>
  <p:sldIdLst>
    <p:sldId id="731" r:id="rId2"/>
    <p:sldId id="732" r:id="rId3"/>
    <p:sldId id="634" r:id="rId4"/>
    <p:sldId id="582" r:id="rId5"/>
    <p:sldId id="637" r:id="rId6"/>
    <p:sldId id="691" r:id="rId7"/>
    <p:sldId id="685" r:id="rId8"/>
    <p:sldId id="692" r:id="rId9"/>
    <p:sldId id="730" r:id="rId10"/>
    <p:sldId id="567" r:id="rId11"/>
    <p:sldId id="644" r:id="rId12"/>
    <p:sldId id="705" r:id="rId13"/>
    <p:sldId id="733" r:id="rId14"/>
    <p:sldId id="709" r:id="rId15"/>
    <p:sldId id="635" r:id="rId16"/>
    <p:sldId id="646" r:id="rId17"/>
    <p:sldId id="710" r:id="rId18"/>
    <p:sldId id="734" r:id="rId19"/>
    <p:sldId id="735" r:id="rId20"/>
    <p:sldId id="656" r:id="rId21"/>
    <p:sldId id="736" r:id="rId22"/>
    <p:sldId id="713" r:id="rId23"/>
    <p:sldId id="720" r:id="rId24"/>
    <p:sldId id="721" r:id="rId25"/>
    <p:sldId id="661" r:id="rId26"/>
    <p:sldId id="669" r:id="rId27"/>
    <p:sldId id="666" r:id="rId28"/>
    <p:sldId id="672" r:id="rId29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  <p:clrMru>
    <a:srgbClr val="DD0C9A"/>
    <a:srgbClr val="C20C86"/>
    <a:srgbClr val="66FF66"/>
    <a:srgbClr val="FF3399"/>
    <a:srgbClr val="FFFF00"/>
    <a:srgbClr val="00FFCC"/>
    <a:srgbClr val="FF3300"/>
    <a:srgbClr val="0000FF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1722" autoAdjust="0"/>
    <p:restoredTop sz="94535" autoAdjust="0"/>
  </p:normalViewPr>
  <p:slideViewPr>
    <p:cSldViewPr>
      <p:cViewPr varScale="1">
        <p:scale>
          <a:sx n="93" d="100"/>
          <a:sy n="93" d="100"/>
        </p:scale>
        <p:origin x="-52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-3480" y="-120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7B6B928E-DDA5-4B68-A2DD-284257C9C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59338"/>
            <a:ext cx="52070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E56D9FFA-BFD1-44A6-B43F-268A50A960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12975E-A918-47D7-983E-4E3D13435C63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27D3211-64FA-4C2B-91C8-4EF22F5AA2D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12800" y="796925"/>
            <a:ext cx="5116513" cy="3836988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FEE8ABA-C6ED-4B2F-A7A2-F11D6B72B564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 eaLnBrk="0" hangingPunct="0"/>
            <a:fld id="{5D68B570-EE4D-43BF-AB05-C620FD6189D0}" type="slidenum">
              <a:rPr lang="en-GB" sz="1300"/>
              <a:pPr algn="r" defTabSz="990600" eaLnBrk="0" hangingPunct="0"/>
              <a:t>18</a:t>
            </a:fld>
            <a:endParaRPr lang="en-GB" sz="130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 eaLnBrk="0" hangingPunct="0"/>
            <a:fld id="{EF4F2888-447C-4848-8714-C6BBAFAD8DB9}" type="slidenum">
              <a:rPr lang="en-GB" sz="1300"/>
              <a:pPr algn="r" defTabSz="990600" eaLnBrk="0" hangingPunct="0"/>
              <a:t>19</a:t>
            </a:fld>
            <a:endParaRPr lang="en-GB" sz="130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 eaLnBrk="0" hangingPunct="0"/>
            <a:fld id="{EF4F2888-447C-4848-8714-C6BBAFAD8DB9}" type="slidenum">
              <a:rPr lang="en-GB" sz="1300"/>
              <a:pPr algn="r" defTabSz="990600" eaLnBrk="0" hangingPunct="0"/>
              <a:t>21</a:t>
            </a:fld>
            <a:endParaRPr lang="en-GB" sz="130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GB" smtClean="0"/>
              <a:t>Nicholas Barr and Erika Papp  January 2011</a:t>
            </a:r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A10AEC6-830E-445F-A316-98F90D9006A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Nicholas Barr and Erika Papp  January 2011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D33B4-2BF4-43D6-B39F-E95CB2A2D1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r>
              <a:rPr lang="en-GB" smtClean="0"/>
              <a:t>Nicholas Barr and Erika Papp  January 2011</a:t>
            </a:r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7023A9F8-16C2-4AB5-9F4C-5FFC0483A6D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5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Nicholas Barr and Erika Papp  January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1401-5DFF-4937-9AE4-1D752DE906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Nicholas Barr and Erika Papp  January 2011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24A60BA-A3FE-45EC-9A7E-F344CF8AC60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DE5CFA7-0031-4A31-845A-74D6704E1B2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Nicholas Barr and Erika Papp  January 2011</a:t>
            </a: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72A0E21A-1721-4327-AC93-FD143F5A872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r>
              <a:rPr lang="en-GB" smtClean="0"/>
              <a:t>Nicholas Barr and Erika Papp  January 2011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4E87A93F-2AE7-4FD5-8521-795B7F6FDBF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r>
              <a:rPr lang="en-GB" smtClean="0"/>
              <a:t>Nicholas Barr and Erika Papp  January 2011</a:t>
            </a:r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Nicholas Barr and Erika Papp  January 2011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E56CA7-EAFB-4244-B6FF-EB7AC7870D7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Nicholas Barr and Erika Papp  January 2011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3C0F926-1772-48EE-A036-8641BFD0618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Nicholas Barr and Erika Papp  January 2011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67A5DA9-6EC5-4681-9E59-D719ECC3813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24F89426-1675-4EA9-A244-67F93018718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r>
              <a:rPr lang="en-GB" smtClean="0"/>
              <a:t>Nicholas Barr and Erika Papp  January 2011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Click to edit Master text styles</a:t>
            </a:r>
          </a:p>
          <a:p>
            <a:pPr lvl="1" eaLnBrk="1" latinLnBrk="0" hangingPunct="1"/>
            <a:r>
              <a:rPr kumimoji="0" lang="hu-HU" smtClean="0"/>
              <a:t>Second level</a:t>
            </a:r>
          </a:p>
          <a:p>
            <a:pPr lvl="2" eaLnBrk="1" latinLnBrk="0" hangingPunct="1"/>
            <a:r>
              <a:rPr kumimoji="0" lang="hu-HU" smtClean="0"/>
              <a:t>Third level</a:t>
            </a:r>
          </a:p>
          <a:p>
            <a:pPr lvl="3" eaLnBrk="1" latinLnBrk="0" hangingPunct="1"/>
            <a:r>
              <a:rPr kumimoji="0" lang="hu-HU" smtClean="0"/>
              <a:t>Fourth level</a:t>
            </a:r>
          </a:p>
          <a:p>
            <a:pPr lvl="4" eaLnBrk="1" latinLnBrk="0" hangingPunct="1"/>
            <a:r>
              <a:rPr kumimoji="0" lang="hu-HU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15710D6-EF91-45A7-846D-DB36F9EEAC8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xcel_97_-_2004_Worksheet1.xls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xcel_97_-_2004_Worksheet2.xls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438400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felsőoktatás</a:t>
            </a:r>
            <a:r>
              <a:rPr lang="en-US" dirty="0" smtClean="0"/>
              <a:t> </a:t>
            </a:r>
            <a:r>
              <a:rPr lang="en-US" dirty="0" err="1" smtClean="0"/>
              <a:t>finanszírozásának</a:t>
            </a:r>
            <a:r>
              <a:rPr lang="en-US" dirty="0" smtClean="0"/>
              <a:t> </a:t>
            </a:r>
            <a:r>
              <a:rPr lang="en-US" dirty="0" err="1" smtClean="0"/>
              <a:t>modelljei</a:t>
            </a:r>
            <a:r>
              <a:rPr lang="en-US" dirty="0" smtClean="0"/>
              <a:t> 1.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6019800"/>
            <a:ext cx="6400800" cy="7620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Dr. Gilly Gyula</a:t>
            </a:r>
          </a:p>
          <a:p>
            <a:r>
              <a:rPr lang="en-US" sz="2400" dirty="0" smtClean="0"/>
              <a:t>Budapest, 2013 </a:t>
            </a:r>
            <a:r>
              <a:rPr lang="en-US" sz="2400" dirty="0" err="1" smtClean="0"/>
              <a:t>április</a:t>
            </a:r>
            <a:r>
              <a:rPr lang="en-US" sz="2400" dirty="0" smtClean="0"/>
              <a:t> 10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0AEC6-830E-445F-A316-98F90D9006AA}" type="slidenum">
              <a:rPr lang="en-GB" smtClean="0"/>
              <a:pPr>
                <a:defRPr/>
              </a:pPr>
              <a:t>0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362200"/>
            <a:ext cx="8610600" cy="1066800"/>
          </a:xfrm>
        </p:spPr>
        <p:txBody>
          <a:bodyPr/>
          <a:lstStyle/>
          <a:p>
            <a:pPr marL="838200" indent="-838200"/>
            <a:r>
              <a:rPr lang="hu-HU" sz="3600" dirty="0" smtClean="0"/>
              <a:t>Felsőoktatáspolitika és finanszírozás</a:t>
            </a:r>
            <a:endParaRPr lang="en-US" sz="36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6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fld id="{6F9AF49A-18AC-4180-A2F8-6478B9B6AE2F}" type="slidenum">
              <a:rPr lang="en-GB" smtClean="0"/>
              <a:pPr/>
              <a:t>9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686800" cy="533400"/>
          </a:xfrm>
        </p:spPr>
        <p:txBody>
          <a:bodyPr>
            <a:noAutofit/>
          </a:bodyPr>
          <a:lstStyle/>
          <a:p>
            <a:r>
              <a:rPr lang="hu-HU" sz="3600" dirty="0" smtClean="0"/>
              <a:t>Az alapvető felsőoktatáspolitikai célok</a:t>
            </a:r>
            <a:endParaRPr lang="en-GB" sz="3600" dirty="0" smtClean="0"/>
          </a:p>
        </p:txBody>
      </p:sp>
      <p:sp>
        <p:nvSpPr>
          <p:cNvPr id="2867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1524000"/>
            <a:ext cx="8569325" cy="5334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hu-HU" sz="2800" b="1" dirty="0" smtClean="0">
                <a:solidFill>
                  <a:schemeClr val="accent2"/>
                </a:solidFill>
              </a:rPr>
              <a:t>Hozzáférés &amp; Igazságosság:</a:t>
            </a:r>
            <a:r>
              <a:rPr lang="en-GB" sz="2800" b="1" dirty="0" smtClean="0">
                <a:solidFill>
                  <a:schemeClr val="accent2"/>
                </a:solidFill>
              </a:rPr>
              <a:t> </a:t>
            </a:r>
            <a:r>
              <a:rPr lang="hu-HU" sz="2400" dirty="0" smtClean="0"/>
              <a:t>nyitottnak kell lennie bárki számára megfelelő képességek és aspirációk esetén,</a:t>
            </a:r>
            <a:r>
              <a:rPr lang="hu-HU" sz="28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hu-HU" sz="2000" dirty="0" smtClean="0"/>
              <a:t>nem függhet a családi-, vagyoni-, jövedelmi-, lakóhelyi helyzetétől.</a:t>
            </a:r>
          </a:p>
          <a:p>
            <a:pPr lvl="1">
              <a:lnSpc>
                <a:spcPct val="90000"/>
              </a:lnSpc>
            </a:pPr>
            <a:r>
              <a:rPr lang="hu-HU" sz="2000" dirty="0" smtClean="0"/>
              <a:t>Egy tehetséget sem vesztegethetünk el </a:t>
            </a:r>
          </a:p>
          <a:p>
            <a:pPr lvl="1">
              <a:lnSpc>
                <a:spcPct val="90000"/>
              </a:lnSpc>
            </a:pPr>
            <a:r>
              <a:rPr lang="hu-HU" sz="2000" dirty="0" smtClean="0"/>
              <a:t>Ez egyrészt értékválasztás, másrészt hatékonysági követelmény </a:t>
            </a:r>
            <a:endParaRPr lang="en-GB" sz="2000" dirty="0" smtClean="0"/>
          </a:p>
          <a:p>
            <a:pPr>
              <a:lnSpc>
                <a:spcPct val="90000"/>
              </a:lnSpc>
              <a:buNone/>
            </a:pPr>
            <a:r>
              <a:rPr lang="hu-HU" sz="2800" b="1" dirty="0" smtClean="0">
                <a:solidFill>
                  <a:srgbClr val="DD8047"/>
                </a:solidFill>
              </a:rPr>
              <a:t>Hatékonyság</a:t>
            </a:r>
          </a:p>
          <a:p>
            <a:pPr lvl="1">
              <a:lnSpc>
                <a:spcPct val="90000"/>
              </a:lnSpc>
            </a:pPr>
            <a:r>
              <a:rPr lang="hu-HU" sz="2400" dirty="0" smtClean="0">
                <a:solidFill>
                  <a:srgbClr val="0000FF"/>
                </a:solidFill>
              </a:rPr>
              <a:t>Allokációs hatékonyság</a:t>
            </a:r>
          </a:p>
          <a:p>
            <a:pPr lvl="2">
              <a:lnSpc>
                <a:spcPct val="90000"/>
              </a:lnSpc>
            </a:pPr>
            <a:r>
              <a:rPr lang="hu-HU" sz="2000" dirty="0" smtClean="0">
                <a:solidFill>
                  <a:srgbClr val="0000FF"/>
                </a:solidFill>
              </a:rPr>
              <a:t>Makro</a:t>
            </a:r>
            <a:r>
              <a:rPr lang="hu-HU" sz="2000" dirty="0" smtClean="0"/>
              <a:t>: (i) oktatás és más szektorok és (ii) oktatás alrendszerei közti optimum </a:t>
            </a:r>
            <a:r>
              <a:rPr lang="hu-HU" sz="2000" b="1" dirty="0" smtClean="0">
                <a:solidFill>
                  <a:srgbClr val="DD0C9A"/>
                </a:solidFill>
              </a:rPr>
              <a:t>»» v.ö. költségvetés tervezés</a:t>
            </a:r>
          </a:p>
          <a:p>
            <a:pPr lvl="2">
              <a:lnSpc>
                <a:spcPct val="90000"/>
              </a:lnSpc>
            </a:pPr>
            <a:r>
              <a:rPr lang="hu-HU" sz="2000" dirty="0" smtClean="0">
                <a:solidFill>
                  <a:srgbClr val="0000FF"/>
                </a:solidFill>
              </a:rPr>
              <a:t>Mikro: </a:t>
            </a:r>
            <a:r>
              <a:rPr lang="hu-HU" sz="2000" dirty="0" smtClean="0">
                <a:solidFill>
                  <a:srgbClr val="000000"/>
                </a:solidFill>
              </a:rPr>
              <a:t>(i) képzési szakterületek közti, (ii) intézmények, karok, programok közti optimum, (iii) optimális „mix</a:t>
            </a:r>
            <a:r>
              <a:rPr lang="hu-HU" sz="2000" b="1" dirty="0" smtClean="0">
                <a:solidFill>
                  <a:srgbClr val="DD0C9A"/>
                </a:solidFill>
              </a:rPr>
              <a:t>” »» v.ö: központi keretszámmeghatározás, vs piaci mechnizmusok vita</a:t>
            </a:r>
          </a:p>
          <a:p>
            <a:pPr lvl="1">
              <a:lnSpc>
                <a:spcPct val="90000"/>
              </a:lnSpc>
            </a:pPr>
            <a:r>
              <a:rPr lang="hu-HU" sz="2400" dirty="0" smtClean="0">
                <a:solidFill>
                  <a:srgbClr val="0000FF"/>
                </a:solidFill>
              </a:rPr>
              <a:t>Technikai hatékonyság</a:t>
            </a:r>
          </a:p>
          <a:p>
            <a:pPr>
              <a:lnSpc>
                <a:spcPct val="90000"/>
              </a:lnSpc>
              <a:buNone/>
            </a:pPr>
            <a:r>
              <a:rPr lang="hu-HU" sz="2800" b="1" dirty="0" smtClean="0">
                <a:solidFill>
                  <a:srgbClr val="DD8047"/>
                </a:solidFill>
              </a:rPr>
              <a:t>Minőség</a:t>
            </a:r>
          </a:p>
          <a:p>
            <a:pPr>
              <a:lnSpc>
                <a:spcPct val="90000"/>
              </a:lnSpc>
              <a:buNone/>
            </a:pPr>
            <a:r>
              <a:rPr lang="hu-HU" sz="2800" b="1" dirty="0" smtClean="0">
                <a:solidFill>
                  <a:schemeClr val="accent2"/>
                </a:solidFill>
              </a:rPr>
              <a:t>Méret</a:t>
            </a:r>
            <a:r>
              <a:rPr lang="en-GB" sz="2800" dirty="0" smtClean="0"/>
              <a:t>: </a:t>
            </a:r>
            <a:r>
              <a:rPr lang="hu-HU" sz="2400" dirty="0" smtClean="0"/>
              <a:t>elég nagynak kell lennie, hogy megfeleljen a társadalmi, gazdasági elvárásoknak.</a:t>
            </a:r>
            <a:r>
              <a:rPr lang="hu-HU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371600"/>
          </a:xfrm>
        </p:spPr>
        <p:txBody>
          <a:bodyPr/>
          <a:lstStyle/>
          <a:p>
            <a:r>
              <a:rPr lang="en-US" sz="3200" dirty="0" smtClean="0"/>
              <a:t>A </a:t>
            </a:r>
            <a:r>
              <a:rPr lang="en-US" sz="3200" dirty="0" err="1" smtClean="0"/>
              <a:t>felsőoktatás</a:t>
            </a:r>
            <a:r>
              <a:rPr lang="en-US" sz="3200" dirty="0" smtClean="0"/>
              <a:t> </a:t>
            </a:r>
            <a:r>
              <a:rPr lang="en-US" sz="3200" dirty="0" err="1" smtClean="0"/>
              <a:t>fundamentális</a:t>
            </a:r>
            <a:r>
              <a:rPr lang="en-US" sz="3200" dirty="0" smtClean="0"/>
              <a:t> </a:t>
            </a:r>
            <a:r>
              <a:rPr lang="en-US" sz="3200" dirty="0" err="1" smtClean="0"/>
              <a:t>fenntarthatósági</a:t>
            </a:r>
            <a:r>
              <a:rPr lang="en-US" sz="3200" dirty="0" smtClean="0"/>
              <a:t> </a:t>
            </a:r>
            <a:r>
              <a:rPr lang="en-US" sz="3200" dirty="0" err="1" smtClean="0"/>
              <a:t>és</a:t>
            </a:r>
            <a:r>
              <a:rPr lang="en-US" sz="3200" dirty="0" smtClean="0"/>
              <a:t> </a:t>
            </a:r>
            <a:r>
              <a:rPr lang="en-US" sz="3200" dirty="0" err="1" smtClean="0"/>
              <a:t>finanszírozási</a:t>
            </a:r>
            <a:r>
              <a:rPr lang="en-US" sz="3200" dirty="0" smtClean="0"/>
              <a:t> </a:t>
            </a:r>
            <a:r>
              <a:rPr lang="en-US" sz="3200" dirty="0" err="1" smtClean="0"/>
              <a:t>problémája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24A60BA-A3FE-45EC-9A7E-F344CF8AC60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752600"/>
            <a:ext cx="9144000" cy="4876800"/>
          </a:xfrm>
        </p:spPr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en-US" sz="2400" dirty="0" err="1" smtClean="0"/>
              <a:t>Alapvető</a:t>
            </a:r>
            <a:r>
              <a:rPr lang="en-US" sz="2400" dirty="0" smtClean="0"/>
              <a:t> </a:t>
            </a:r>
            <a:r>
              <a:rPr lang="en-US" sz="2400" dirty="0" err="1" smtClean="0"/>
              <a:t>társadalmi</a:t>
            </a:r>
            <a:r>
              <a:rPr lang="en-US" sz="2400" dirty="0" smtClean="0"/>
              <a:t>-, </a:t>
            </a:r>
            <a:r>
              <a:rPr lang="en-US" sz="2400" dirty="0" err="1" smtClean="0"/>
              <a:t>nemzetgazdasági</a:t>
            </a:r>
            <a:r>
              <a:rPr lang="en-US" sz="2400" dirty="0" smtClean="0"/>
              <a:t>-, </a:t>
            </a:r>
            <a:r>
              <a:rPr lang="en-US" sz="2400" dirty="0" err="1" smtClean="0"/>
              <a:t>versenyképességi</a:t>
            </a:r>
            <a:r>
              <a:rPr lang="en-US" sz="2400" dirty="0" smtClean="0"/>
              <a:t> </a:t>
            </a:r>
            <a:r>
              <a:rPr lang="en-US" sz="2400" dirty="0" err="1" smtClean="0"/>
              <a:t>okok</a:t>
            </a:r>
            <a:r>
              <a:rPr lang="en-US" sz="2400" dirty="0" smtClean="0"/>
              <a:t> </a:t>
            </a:r>
            <a:r>
              <a:rPr lang="en-US" sz="2400" dirty="0" err="1" smtClean="0"/>
              <a:t>és</a:t>
            </a:r>
            <a:r>
              <a:rPr lang="en-US" sz="2400" dirty="0" smtClean="0"/>
              <a:t> </a:t>
            </a:r>
            <a:r>
              <a:rPr lang="en-US" sz="2400" dirty="0" err="1" smtClean="0"/>
              <a:t>kényszerek</a:t>
            </a:r>
            <a:r>
              <a:rPr lang="en-US" sz="2400" dirty="0" smtClean="0"/>
              <a:t> </a:t>
            </a:r>
            <a:r>
              <a:rPr lang="en-US" sz="2400" dirty="0" err="1" smtClean="0"/>
              <a:t>miatt</a:t>
            </a:r>
            <a:r>
              <a:rPr lang="en-US" sz="2400" dirty="0" smtClean="0"/>
              <a:t> </a:t>
            </a:r>
            <a:r>
              <a:rPr lang="en-US" sz="2400" dirty="0" err="1" smtClean="0"/>
              <a:t>egyre</a:t>
            </a:r>
            <a:r>
              <a:rPr lang="en-US" sz="2400" dirty="0" smtClean="0"/>
              <a:t> </a:t>
            </a:r>
            <a:r>
              <a:rPr lang="en-US" sz="2400" dirty="0" err="1" smtClean="0"/>
              <a:t>nagyobb</a:t>
            </a:r>
            <a:r>
              <a:rPr lang="en-US" sz="2400" dirty="0" smtClean="0"/>
              <a:t> </a:t>
            </a:r>
            <a:r>
              <a:rPr lang="en-US" sz="2400" dirty="0" err="1" smtClean="0"/>
              <a:t>méretű</a:t>
            </a:r>
            <a:r>
              <a:rPr lang="en-US" sz="2400" dirty="0" smtClean="0"/>
              <a:t> (</a:t>
            </a:r>
            <a:r>
              <a:rPr lang="en-US" sz="2400" dirty="0" err="1" smtClean="0"/>
              <a:t>egyre</a:t>
            </a:r>
            <a:r>
              <a:rPr lang="en-US" sz="2400" dirty="0" smtClean="0"/>
              <a:t> </a:t>
            </a:r>
            <a:r>
              <a:rPr lang="en-US" sz="2400" dirty="0" err="1" smtClean="0"/>
              <a:t>nagyobb</a:t>
            </a:r>
            <a:r>
              <a:rPr lang="en-US" sz="2400" dirty="0" smtClean="0"/>
              <a:t> </a:t>
            </a:r>
            <a:r>
              <a:rPr lang="en-US" sz="2400" dirty="0" err="1" smtClean="0"/>
              <a:t>részvételi</a:t>
            </a:r>
            <a:r>
              <a:rPr lang="en-US" sz="2400" dirty="0" smtClean="0"/>
              <a:t> </a:t>
            </a:r>
            <a:r>
              <a:rPr lang="en-US" sz="2400" dirty="0" err="1" smtClean="0"/>
              <a:t>arányú</a:t>
            </a:r>
            <a:r>
              <a:rPr lang="en-US" sz="2400" dirty="0" smtClean="0"/>
              <a:t>) </a:t>
            </a:r>
            <a:r>
              <a:rPr lang="en-US" sz="2400" dirty="0" err="1" smtClean="0"/>
              <a:t>felsőoktatásra</a:t>
            </a:r>
            <a:r>
              <a:rPr lang="en-US" sz="2400" dirty="0" smtClean="0"/>
              <a:t> van </a:t>
            </a:r>
            <a:r>
              <a:rPr lang="en-US" sz="2400" dirty="0" err="1" smtClean="0"/>
              <a:t>szükség</a:t>
            </a:r>
            <a:endParaRPr lang="en-US" sz="2400" dirty="0" smtClean="0"/>
          </a:p>
          <a:p>
            <a:pPr>
              <a:spcAft>
                <a:spcPts val="1800"/>
              </a:spcAft>
            </a:pPr>
            <a:r>
              <a:rPr lang="en-US" sz="2400" b="1" dirty="0" smtClean="0">
                <a:solidFill>
                  <a:srgbClr val="DD8047"/>
                </a:solidFill>
              </a:rPr>
              <a:t>“</a:t>
            </a:r>
            <a:r>
              <a:rPr lang="en-US" sz="2400" b="1" dirty="0" err="1" smtClean="0">
                <a:solidFill>
                  <a:srgbClr val="DD8047"/>
                </a:solidFill>
              </a:rPr>
              <a:t>az</a:t>
            </a:r>
            <a:r>
              <a:rPr lang="en-US" sz="2400" b="1" dirty="0" smtClean="0">
                <a:solidFill>
                  <a:srgbClr val="DD8047"/>
                </a:solidFill>
              </a:rPr>
              <a:t> </a:t>
            </a:r>
            <a:r>
              <a:rPr lang="en-US" sz="2400" b="1" dirty="0" err="1" smtClean="0">
                <a:solidFill>
                  <a:srgbClr val="DD8047"/>
                </a:solidFill>
              </a:rPr>
              <a:t>alulfinanszírozott</a:t>
            </a:r>
            <a:r>
              <a:rPr lang="en-US" sz="2400" b="1" dirty="0" smtClean="0">
                <a:solidFill>
                  <a:srgbClr val="DD8047"/>
                </a:solidFill>
              </a:rPr>
              <a:t> </a:t>
            </a:r>
            <a:r>
              <a:rPr lang="en-US" sz="2400" b="1" dirty="0" err="1" smtClean="0">
                <a:solidFill>
                  <a:srgbClr val="DD8047"/>
                </a:solidFill>
              </a:rPr>
              <a:t>expanzió</a:t>
            </a:r>
            <a:r>
              <a:rPr lang="en-US" sz="2400" b="1" dirty="0" smtClean="0">
                <a:solidFill>
                  <a:srgbClr val="DD8047"/>
                </a:solidFill>
              </a:rPr>
              <a:t>” </a:t>
            </a:r>
            <a:r>
              <a:rPr lang="en-US" sz="2400" dirty="0" smtClean="0"/>
              <a:t>»» </a:t>
            </a:r>
            <a:r>
              <a:rPr lang="en-US" sz="2400" dirty="0" err="1" smtClean="0"/>
              <a:t>részvételi</a:t>
            </a:r>
            <a:r>
              <a:rPr lang="en-US" sz="2400" dirty="0" smtClean="0"/>
              <a:t> </a:t>
            </a:r>
            <a:r>
              <a:rPr lang="en-US" sz="2400" dirty="0" err="1" smtClean="0"/>
              <a:t>arány</a:t>
            </a:r>
            <a:r>
              <a:rPr lang="en-US" sz="2400" dirty="0" smtClean="0"/>
              <a:t> </a:t>
            </a:r>
            <a:r>
              <a:rPr lang="en-US" sz="2400" dirty="0" err="1" smtClean="0"/>
              <a:t>nőtt</a:t>
            </a:r>
            <a:r>
              <a:rPr lang="en-US" sz="2400" dirty="0" smtClean="0"/>
              <a:t> (3-600%), </a:t>
            </a:r>
            <a:r>
              <a:rPr lang="en-US" sz="2400" dirty="0" err="1" smtClean="0"/>
              <a:t>ráfordítás</a:t>
            </a:r>
            <a:r>
              <a:rPr lang="en-US" sz="2400" dirty="0" smtClean="0"/>
              <a:t> </a:t>
            </a:r>
            <a:r>
              <a:rPr lang="en-US" sz="2400" dirty="0" err="1" smtClean="0"/>
              <a:t>nem</a:t>
            </a:r>
            <a:r>
              <a:rPr lang="en-US" sz="2400" dirty="0" smtClean="0"/>
              <a:t> </a:t>
            </a:r>
            <a:r>
              <a:rPr lang="en-US" sz="2400" dirty="0" err="1" smtClean="0"/>
              <a:t>nőtt</a:t>
            </a:r>
            <a:r>
              <a:rPr lang="en-US" sz="2400" dirty="0" smtClean="0"/>
              <a:t> »» </a:t>
            </a:r>
            <a:r>
              <a:rPr lang="en-US" sz="2400" dirty="0" err="1" smtClean="0"/>
              <a:t>fajlagos</a:t>
            </a:r>
            <a:r>
              <a:rPr lang="en-US" sz="2400" dirty="0" smtClean="0"/>
              <a:t> </a:t>
            </a:r>
            <a:r>
              <a:rPr lang="en-US" sz="2400" dirty="0" err="1" smtClean="0"/>
              <a:t>finanszírozás</a:t>
            </a:r>
            <a:r>
              <a:rPr lang="en-US" sz="2400" dirty="0" smtClean="0"/>
              <a:t> </a:t>
            </a:r>
            <a:r>
              <a:rPr lang="en-US" sz="2400" dirty="0" err="1" smtClean="0"/>
              <a:t>lecsökkent</a:t>
            </a:r>
            <a:endParaRPr lang="en-US" sz="2400" dirty="0" smtClean="0"/>
          </a:p>
          <a:p>
            <a:pPr>
              <a:spcAft>
                <a:spcPts val="1800"/>
              </a:spcAft>
            </a:pP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elegendő</a:t>
            </a:r>
            <a:r>
              <a:rPr lang="en-US" sz="2400" dirty="0" smtClean="0"/>
              <a:t> </a:t>
            </a:r>
            <a:r>
              <a:rPr lang="en-US" sz="2400" dirty="0" err="1" smtClean="0"/>
              <a:t>méretű</a:t>
            </a:r>
            <a:r>
              <a:rPr lang="en-US" sz="2400" dirty="0" smtClean="0"/>
              <a:t> </a:t>
            </a:r>
            <a:r>
              <a:rPr lang="en-US" sz="2400" dirty="0" err="1" smtClean="0"/>
              <a:t>felsőoktatás</a:t>
            </a:r>
            <a:r>
              <a:rPr lang="en-US" sz="2400" dirty="0" smtClean="0"/>
              <a:t> </a:t>
            </a:r>
            <a:r>
              <a:rPr lang="en-US" sz="2400" dirty="0" err="1" smtClean="0"/>
              <a:t>nagyobb</a:t>
            </a:r>
            <a:r>
              <a:rPr lang="en-US" sz="2400" dirty="0" smtClean="0"/>
              <a:t> </a:t>
            </a:r>
            <a:r>
              <a:rPr lang="en-US" sz="2400" dirty="0" err="1" smtClean="0"/>
              <a:t>annál</a:t>
            </a:r>
            <a:r>
              <a:rPr lang="en-US" sz="2400" dirty="0" smtClean="0"/>
              <a:t> mint </a:t>
            </a:r>
            <a:r>
              <a:rPr lang="en-US" sz="2400" dirty="0" err="1" smtClean="0"/>
              <a:t>amit</a:t>
            </a:r>
            <a:r>
              <a:rPr lang="en-US" sz="2400" dirty="0" smtClean="0"/>
              <a:t> </a:t>
            </a:r>
            <a:r>
              <a:rPr lang="en-US" sz="2400" dirty="0" err="1" smtClean="0"/>
              <a:t>kizárólag</a:t>
            </a:r>
            <a:r>
              <a:rPr lang="en-US" sz="2400" dirty="0" smtClean="0"/>
              <a:t> </a:t>
            </a:r>
            <a:r>
              <a:rPr lang="en-US" sz="2400" dirty="0" err="1" smtClean="0"/>
              <a:t>közpénzekből</a:t>
            </a:r>
            <a:r>
              <a:rPr lang="en-US" sz="2400" dirty="0" smtClean="0"/>
              <a:t> </a:t>
            </a:r>
            <a:r>
              <a:rPr lang="en-US" sz="2400" dirty="0" err="1" smtClean="0"/>
              <a:t>fenn</a:t>
            </a:r>
            <a:r>
              <a:rPr lang="en-US" sz="2400" dirty="0" smtClean="0"/>
              <a:t> </a:t>
            </a:r>
            <a:r>
              <a:rPr lang="en-US" sz="2400" dirty="0" err="1" smtClean="0"/>
              <a:t>lehetne</a:t>
            </a:r>
            <a:r>
              <a:rPr lang="en-US" sz="2400" dirty="0" smtClean="0"/>
              <a:t> </a:t>
            </a:r>
            <a:r>
              <a:rPr lang="en-US" sz="2400" dirty="0" err="1" smtClean="0"/>
              <a:t>tartani</a:t>
            </a:r>
            <a:r>
              <a:rPr lang="en-US" sz="2400" dirty="0" smtClean="0"/>
              <a:t> (</a:t>
            </a:r>
            <a:r>
              <a:rPr lang="en-US" sz="2400" dirty="0" err="1" smtClean="0"/>
              <a:t>verseny</a:t>
            </a:r>
            <a:r>
              <a:rPr lang="en-US" sz="2400" dirty="0" smtClean="0"/>
              <a:t> a </a:t>
            </a:r>
            <a:r>
              <a:rPr lang="en-US" sz="2400" dirty="0" err="1" smtClean="0"/>
              <a:t>közpénzekért</a:t>
            </a:r>
            <a:r>
              <a:rPr lang="en-US" sz="2400" dirty="0" smtClean="0"/>
              <a:t> </a:t>
            </a:r>
            <a:r>
              <a:rPr lang="en-US" sz="2400" dirty="0" err="1" smtClean="0"/>
              <a:t>más</a:t>
            </a:r>
            <a:r>
              <a:rPr lang="en-US" sz="2400" dirty="0" smtClean="0"/>
              <a:t> </a:t>
            </a:r>
            <a:r>
              <a:rPr lang="en-US" sz="2400" dirty="0" err="1" smtClean="0"/>
              <a:t>jóléti</a:t>
            </a:r>
            <a:r>
              <a:rPr lang="en-US" sz="2400" dirty="0" smtClean="0"/>
              <a:t> </a:t>
            </a:r>
            <a:r>
              <a:rPr lang="en-US" sz="2400" dirty="0" err="1" smtClean="0"/>
              <a:t>szektorokkal</a:t>
            </a:r>
            <a:r>
              <a:rPr lang="en-US" sz="2400" dirty="0" smtClean="0"/>
              <a:t>, pl.: </a:t>
            </a:r>
            <a:r>
              <a:rPr lang="en-US" sz="2400" dirty="0" err="1" smtClean="0"/>
              <a:t>egészségügy</a:t>
            </a:r>
            <a:r>
              <a:rPr lang="en-US" sz="2400" dirty="0" smtClean="0"/>
              <a:t>, </a:t>
            </a:r>
            <a:r>
              <a:rPr lang="en-US" sz="2400" dirty="0" err="1" smtClean="0"/>
              <a:t>nyugdíj</a:t>
            </a:r>
            <a:r>
              <a:rPr lang="en-US" sz="2400" dirty="0" smtClean="0"/>
              <a:t>)</a:t>
            </a:r>
          </a:p>
          <a:p>
            <a:pPr>
              <a:spcAft>
                <a:spcPts val="1800"/>
              </a:spcAft>
            </a:pPr>
            <a:r>
              <a:rPr lang="en-US" sz="2400" dirty="0" smtClean="0"/>
              <a:t>Ha a </a:t>
            </a:r>
            <a:r>
              <a:rPr lang="en-US" sz="2400" dirty="0" err="1" smtClean="0"/>
              <a:t>felsőoktatás</a:t>
            </a:r>
            <a:r>
              <a:rPr lang="en-US" sz="2400" dirty="0" smtClean="0"/>
              <a:t> </a:t>
            </a:r>
            <a:r>
              <a:rPr lang="en-US" sz="2400" dirty="0" err="1" smtClean="0"/>
              <a:t>nem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“free at the point of use”</a:t>
            </a:r>
            <a:r>
              <a:rPr lang="en-US" sz="2400" dirty="0" smtClean="0"/>
              <a:t> (=</a:t>
            </a:r>
            <a:r>
              <a:rPr lang="en-US" sz="2400" dirty="0" err="1" smtClean="0"/>
              <a:t>tandíj</a:t>
            </a:r>
            <a:r>
              <a:rPr lang="en-US" sz="2400" dirty="0" smtClean="0"/>
              <a:t> </a:t>
            </a:r>
            <a:r>
              <a:rPr lang="en-US" sz="2400" i="1" u="sng" dirty="0" err="1" smtClean="0"/>
              <a:t>önmagában</a:t>
            </a:r>
            <a:r>
              <a:rPr lang="en-US" sz="2400" i="1" u="sng" dirty="0" smtClean="0"/>
              <a:t>)</a:t>
            </a:r>
            <a:r>
              <a:rPr lang="en-US" sz="2400" dirty="0" smtClean="0"/>
              <a:t> »» </a:t>
            </a:r>
            <a:r>
              <a:rPr lang="en-US" sz="2400" dirty="0" err="1" smtClean="0"/>
              <a:t>akkor</a:t>
            </a:r>
            <a:r>
              <a:rPr lang="en-US" sz="2400" dirty="0" smtClean="0"/>
              <a:t> </a:t>
            </a:r>
            <a:r>
              <a:rPr lang="en-US" sz="2400" dirty="0" err="1" smtClean="0"/>
              <a:t>valós</a:t>
            </a:r>
            <a:r>
              <a:rPr lang="en-US" sz="2400" dirty="0" smtClean="0"/>
              <a:t> </a:t>
            </a:r>
            <a:r>
              <a:rPr lang="en-US" sz="2400" dirty="0" err="1" smtClean="0"/>
              <a:t>és</a:t>
            </a:r>
            <a:r>
              <a:rPr lang="en-US" sz="2400" dirty="0" smtClean="0"/>
              <a:t> </a:t>
            </a:r>
            <a:r>
              <a:rPr lang="en-US" sz="2400" dirty="0" err="1" smtClean="0"/>
              <a:t>súlyos</a:t>
            </a:r>
            <a:r>
              <a:rPr lang="en-US" sz="2400" dirty="0" smtClean="0"/>
              <a:t> </a:t>
            </a:r>
            <a:r>
              <a:rPr lang="en-US" sz="2400" dirty="0" err="1" smtClean="0"/>
              <a:t>hozzáférési</a:t>
            </a:r>
            <a:r>
              <a:rPr lang="en-US" sz="2400" dirty="0" smtClean="0"/>
              <a:t> </a:t>
            </a:r>
            <a:r>
              <a:rPr lang="en-US" sz="2400" dirty="0" err="1" smtClean="0"/>
              <a:t>probléma</a:t>
            </a:r>
            <a:r>
              <a:rPr lang="en-US" sz="2400" dirty="0" smtClean="0"/>
              <a:t> </a:t>
            </a:r>
            <a:r>
              <a:rPr lang="en-US" sz="2400" dirty="0" err="1" smtClean="0"/>
              <a:t>lép</a:t>
            </a:r>
            <a:r>
              <a:rPr lang="en-US" sz="2400" dirty="0" smtClean="0"/>
              <a:t> </a:t>
            </a:r>
            <a:r>
              <a:rPr lang="en-US" sz="2400" dirty="0" err="1" smtClean="0"/>
              <a:t>fel</a:t>
            </a:r>
            <a:endParaRPr lang="en-US" sz="2400" dirty="0" smtClean="0"/>
          </a:p>
          <a:p>
            <a:pPr>
              <a:spcAft>
                <a:spcPts val="1800"/>
              </a:spcAft>
            </a:pPr>
            <a:endParaRPr lang="en-US" sz="2400" dirty="0" smtClean="0"/>
          </a:p>
          <a:p>
            <a:pPr>
              <a:spcAft>
                <a:spcPts val="1800"/>
              </a:spcAft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713787" cy="1143000"/>
          </a:xfrm>
        </p:spPr>
        <p:txBody>
          <a:bodyPr/>
          <a:lstStyle/>
          <a:p>
            <a:r>
              <a:rPr lang="hu-HU" sz="4000" smtClean="0"/>
              <a:t>Az érzékelt minőségromlás valódi oka</a:t>
            </a:r>
            <a:endParaRPr lang="en-GB" sz="4000" smtClean="0"/>
          </a:p>
        </p:txBody>
      </p:sp>
      <p:sp>
        <p:nvSpPr>
          <p:cNvPr id="675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708150"/>
            <a:ext cx="8713788" cy="49212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hu-HU" sz="2800" dirty="0" smtClean="0"/>
              <a:t>Alulfinanszírozott expanzió</a:t>
            </a:r>
            <a:r>
              <a:rPr lang="en-GB" sz="2800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hu-HU" sz="2800" dirty="0" smtClean="0">
                <a:solidFill>
                  <a:srgbClr val="0000FF"/>
                </a:solidFill>
              </a:rPr>
              <a:t>a részvételi arány</a:t>
            </a:r>
            <a:r>
              <a:rPr lang="en-GB" sz="2800" dirty="0" smtClean="0"/>
              <a:t> </a:t>
            </a:r>
            <a:r>
              <a:rPr lang="hu-HU" sz="2800" dirty="0" smtClean="0"/>
              <a:t>5</a:t>
            </a:r>
            <a:r>
              <a:rPr lang="en-GB" sz="2800" dirty="0" smtClean="0"/>
              <a:t>-8%</a:t>
            </a:r>
            <a:r>
              <a:rPr lang="hu-HU" sz="2800" dirty="0" smtClean="0"/>
              <a:t>-ról</a:t>
            </a:r>
            <a:r>
              <a:rPr lang="en-GB" sz="2800" dirty="0" smtClean="0"/>
              <a:t> 20-50%</a:t>
            </a:r>
            <a:r>
              <a:rPr lang="hu-HU" sz="2800" dirty="0" smtClean="0"/>
              <a:t>-ra nőtt,</a:t>
            </a:r>
            <a:r>
              <a:rPr lang="en-GB" sz="2800" dirty="0" smtClean="0"/>
              <a:t> </a:t>
            </a:r>
            <a:r>
              <a:rPr lang="hu-HU" sz="2800" dirty="0" smtClean="0"/>
              <a:t>miközben</a:t>
            </a:r>
            <a:endParaRPr lang="en-GB" sz="2800" dirty="0" smtClean="0"/>
          </a:p>
          <a:p>
            <a:pPr>
              <a:lnSpc>
                <a:spcPct val="90000"/>
              </a:lnSpc>
            </a:pPr>
            <a:r>
              <a:rPr lang="hu-HU" sz="2800" dirty="0" smtClean="0">
                <a:solidFill>
                  <a:srgbClr val="0000FF"/>
                </a:solidFill>
              </a:rPr>
              <a:t>a felsőoktatásra költött összes pénz </a:t>
            </a:r>
            <a:r>
              <a:rPr lang="hu-HU" sz="2800" dirty="0" smtClean="0"/>
              <a:t>reálértelemben nem változott szignifikánsan, ezért</a:t>
            </a:r>
            <a:r>
              <a:rPr lang="en-GB" sz="28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sz="2800" dirty="0" smtClean="0">
                <a:solidFill>
                  <a:srgbClr val="FF3300"/>
                </a:solidFill>
              </a:rPr>
              <a:t>az egy főre jutó finanszírozás drámai mértékben csökkent</a:t>
            </a:r>
            <a:r>
              <a:rPr lang="en-GB" sz="2800" dirty="0" smtClean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hu-HU" sz="2800" u="sng" dirty="0" smtClean="0"/>
              <a:t>A helyes diagnózis</a:t>
            </a:r>
            <a:r>
              <a:rPr lang="en-GB" sz="2800" dirty="0" smtClean="0"/>
              <a:t>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 dirty="0" smtClean="0"/>
              <a:t>	Ha van </a:t>
            </a:r>
            <a:r>
              <a:rPr lang="en-GB" sz="2800" dirty="0" err="1" smtClean="0"/>
              <a:t>minőségromlás</a:t>
            </a:r>
            <a:r>
              <a:rPr lang="en-GB" sz="2800" dirty="0" smtClean="0"/>
              <a:t>, </a:t>
            </a:r>
            <a:r>
              <a:rPr lang="en-GB" sz="2800" dirty="0" err="1" smtClean="0"/>
              <a:t>azt</a:t>
            </a:r>
            <a:r>
              <a:rPr lang="en-GB" sz="2800" dirty="0" smtClean="0"/>
              <a:t> </a:t>
            </a:r>
            <a:r>
              <a:rPr lang="en-GB" sz="2800" dirty="0" err="1" smtClean="0"/>
              <a:t>n</a:t>
            </a:r>
            <a:r>
              <a:rPr lang="hu-HU" sz="2800" dirty="0" smtClean="0"/>
              <a:t>em önmagában a megnövekedett részvétel okozza, hanem az, hogy a finanszírozás nem tart lépést a hallgatói létszám növekedésével. 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1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hu-HU" sz="4000" dirty="0" smtClean="0"/>
              <a:t>A tömeges felsőoktatás és a</a:t>
            </a:r>
            <a:br>
              <a:rPr lang="hu-HU" sz="4000" dirty="0" smtClean="0"/>
            </a:br>
            <a:r>
              <a:rPr lang="hu-HU" sz="4000" dirty="0" smtClean="0"/>
              <a:t>minőséggel kapcsolatos aggodalmak</a:t>
            </a:r>
            <a:endParaRPr lang="en-GB" sz="4000" dirty="0" smtClean="0"/>
          </a:p>
        </p:txBody>
      </p:sp>
      <p:sp>
        <p:nvSpPr>
          <p:cNvPr id="63514" name="Text Box 15"/>
          <p:cNvSpPr txBox="1">
            <a:spLocks noChangeArrowheads="1"/>
          </p:cNvSpPr>
          <p:nvPr/>
        </p:nvSpPr>
        <p:spPr bwMode="auto">
          <a:xfrm>
            <a:off x="457200" y="5257800"/>
            <a:ext cx="8305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charset="2"/>
              <a:buChar char="§"/>
            </a:pPr>
            <a:r>
              <a:rPr lang="hu-HU" dirty="0" smtClean="0"/>
              <a:t> nagyobb </a:t>
            </a:r>
            <a:r>
              <a:rPr lang="hu-HU" dirty="0"/>
              <a:t>részvétel = alacsonyabb minőség</a:t>
            </a:r>
            <a:r>
              <a:rPr lang="hu-HU" dirty="0" smtClean="0"/>
              <a:t>?</a:t>
            </a:r>
          </a:p>
          <a:p>
            <a:pPr>
              <a:buFont typeface="Wingdings" charset="2"/>
              <a:buChar char="§"/>
            </a:pPr>
            <a:r>
              <a:rPr lang="hu-HU" dirty="0" smtClean="0"/>
              <a:t> „fit for purpose”</a:t>
            </a:r>
          </a:p>
          <a:p>
            <a:pPr>
              <a:buFont typeface="Wingdings" charset="2"/>
              <a:buChar char="§"/>
            </a:pPr>
            <a:r>
              <a:rPr lang="hu-HU" dirty="0" smtClean="0"/>
              <a:t> képzési szintek közötti minőségi szelekció</a:t>
            </a:r>
          </a:p>
        </p:txBody>
      </p:sp>
      <p:graphicFrame>
        <p:nvGraphicFramePr>
          <p:cNvPr id="63512" name="Object 24"/>
          <p:cNvGraphicFramePr>
            <a:graphicFrameLocks noChangeAspect="1"/>
          </p:cNvGraphicFramePr>
          <p:nvPr/>
        </p:nvGraphicFramePr>
        <p:xfrm>
          <a:off x="914400" y="1981200"/>
          <a:ext cx="6934200" cy="2514599"/>
        </p:xfrm>
        <a:graphic>
          <a:graphicData uri="http://schemas.openxmlformats.org/presentationml/2006/ole">
            <p:oleObj spid="_x0000_s112642" name="Worksheet" r:id="rId3" imgW="5613400" imgH="2120900" progId="Excel.Sheet.8">
              <p:embed/>
            </p:oleObj>
          </a:graphicData>
        </a:graphic>
      </p:graphicFrame>
      <p:sp>
        <p:nvSpPr>
          <p:cNvPr id="63515" name="Text Box 25"/>
          <p:cNvSpPr txBox="1">
            <a:spLocks noChangeArrowheads="1"/>
          </p:cNvSpPr>
          <p:nvPr/>
        </p:nvSpPr>
        <p:spPr bwMode="auto">
          <a:xfrm>
            <a:off x="3903663" y="4648200"/>
            <a:ext cx="50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dirty="0"/>
              <a:t>IQ</a:t>
            </a:r>
            <a:endParaRPr lang="en-GB" dirty="0"/>
          </a:p>
        </p:txBody>
      </p:sp>
      <p:sp>
        <p:nvSpPr>
          <p:cNvPr id="63516" name="Text Box 26"/>
          <p:cNvSpPr txBox="1">
            <a:spLocks noChangeArrowheads="1"/>
          </p:cNvSpPr>
          <p:nvPr/>
        </p:nvSpPr>
        <p:spPr bwMode="auto">
          <a:xfrm>
            <a:off x="1023938" y="2225675"/>
            <a:ext cx="158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Gyakoriság</a:t>
            </a:r>
            <a:endParaRPr lang="en-GB"/>
          </a:p>
        </p:txBody>
      </p:sp>
      <p:sp>
        <p:nvSpPr>
          <p:cNvPr id="63517" name="Text Box 27"/>
          <p:cNvSpPr txBox="1">
            <a:spLocks noChangeArrowheads="1"/>
          </p:cNvSpPr>
          <p:nvPr/>
        </p:nvSpPr>
        <p:spPr bwMode="auto">
          <a:xfrm>
            <a:off x="7092950" y="4648200"/>
            <a:ext cx="661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800" dirty="0" smtClean="0"/>
              <a:t>200+</a:t>
            </a:r>
            <a:endParaRPr lang="en-GB" sz="1800" dirty="0"/>
          </a:p>
        </p:txBody>
      </p:sp>
      <p:sp>
        <p:nvSpPr>
          <p:cNvPr id="63518" name="Text Box 28"/>
          <p:cNvSpPr txBox="1">
            <a:spLocks noChangeArrowheads="1"/>
          </p:cNvSpPr>
          <p:nvPr/>
        </p:nvSpPr>
        <p:spPr bwMode="auto">
          <a:xfrm>
            <a:off x="879475" y="4662488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800" dirty="0"/>
              <a:t>50</a:t>
            </a:r>
            <a:endParaRPr lang="en-GB" sz="1800" dirty="0"/>
          </a:p>
        </p:txBody>
      </p:sp>
      <p:sp>
        <p:nvSpPr>
          <p:cNvPr id="63519" name="AutoShape 29" descr="25%-os"/>
          <p:cNvSpPr>
            <a:spLocks noChangeArrowheads="1"/>
          </p:cNvSpPr>
          <p:nvPr/>
        </p:nvSpPr>
        <p:spPr bwMode="auto">
          <a:xfrm>
            <a:off x="3492500" y="2565400"/>
            <a:ext cx="2519363" cy="431800"/>
          </a:xfrm>
          <a:prstGeom prst="leftArrow">
            <a:avLst>
              <a:gd name="adj1" fmla="val 44852"/>
              <a:gd name="adj2" fmla="val 90814"/>
            </a:avLst>
          </a:prstGeom>
          <a:pattFill prst="pct25">
            <a:fgClr>
              <a:srgbClr val="0000FF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hu-HU" smtClean="0"/>
              <a:t>A minőség fogalma</a:t>
            </a:r>
            <a:endParaRPr lang="en-GB" smtClean="0"/>
          </a:p>
        </p:txBody>
      </p:sp>
      <p:sp>
        <p:nvSpPr>
          <p:cNvPr id="645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00200"/>
            <a:ext cx="8458200" cy="513556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hu-HU" sz="2400" dirty="0" smtClean="0"/>
              <a:t>Sokféle, sokszor egymásnak ellentmondó elvárások.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2400" dirty="0" smtClean="0"/>
              <a:t>„Mindenkinek van egy minőség definíciója, amit próbál ráerőltetni a rendszerre ...”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sz="2400" dirty="0" smtClean="0"/>
              <a:t>Hagymányos elitista szemlélet, „exclusiv klub”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sz="2400" dirty="0" smtClean="0"/>
              <a:t>Műveltség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sz="2400" dirty="0" smtClean="0"/>
              <a:t>Általános vs. speciális szakismeret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sz="2400" dirty="0" smtClean="0"/>
              <a:t>Elméleti  vs. Gyakorlati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hu-HU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hu-HU" sz="2400" dirty="0" smtClean="0">
                <a:solidFill>
                  <a:srgbClr val="C20C86"/>
                </a:solidFill>
              </a:rPr>
              <a:t>Minőségdefiníció a szolgáltatásokban</a:t>
            </a:r>
            <a:r>
              <a:rPr lang="en-GB" sz="2400" dirty="0" smtClean="0">
                <a:solidFill>
                  <a:srgbClr val="C20C86"/>
                </a:solidFill>
              </a:rPr>
              <a:t>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2400" dirty="0" smtClean="0">
                <a:solidFill>
                  <a:srgbClr val="C20C86"/>
                </a:solidFill>
              </a:rPr>
              <a:t>„Kiváló szolgáltatást nyújtani </a:t>
            </a:r>
            <a:r>
              <a:rPr lang="hu-HU" sz="2400" u="sng" dirty="0" smtClean="0">
                <a:solidFill>
                  <a:srgbClr val="C20C86"/>
                </a:solidFill>
              </a:rPr>
              <a:t>az érintettek elvárásaihoz képest</a:t>
            </a:r>
            <a:r>
              <a:rPr lang="hu-HU" sz="2400" dirty="0" smtClean="0">
                <a:solidFill>
                  <a:srgbClr val="C20C86"/>
                </a:solidFill>
              </a:rPr>
              <a:t>.</a:t>
            </a:r>
            <a:r>
              <a:rPr lang="hu-HU" sz="2000" dirty="0" smtClean="0">
                <a:solidFill>
                  <a:srgbClr val="C20C86"/>
                </a:solidFill>
              </a:rPr>
              <a:t>”</a:t>
            </a:r>
          </a:p>
          <a:p>
            <a:pPr>
              <a:lnSpc>
                <a:spcPct val="80000"/>
              </a:lnSpc>
              <a:buFontTx/>
              <a:buNone/>
            </a:pPr>
            <a:endParaRPr lang="hu-HU" sz="2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hu-HU" sz="2400" dirty="0" smtClean="0"/>
              <a:t>Érintettek?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sz="2400" dirty="0" smtClean="0"/>
              <a:t>Egyén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sz="2400" dirty="0" smtClean="0"/>
              <a:t>Munkáltatók, gazdaság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sz="2400" dirty="0" smtClean="0"/>
              <a:t>Társadalom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544745"/>
            <a:ext cx="9144000" cy="1754327"/>
          </a:xfr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hu-HU" sz="3600" dirty="0" smtClean="0"/>
              <a:t>Hogyan lehet megítélni a felsőoktatási szektor eredményességét?</a:t>
            </a:r>
            <a:endParaRPr lang="en-GB" sz="3600" dirty="0" smtClean="0"/>
          </a:p>
        </p:txBody>
      </p:sp>
      <p:sp>
        <p:nvSpPr>
          <p:cNvPr id="6656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447800"/>
            <a:ext cx="8569325" cy="5029200"/>
          </a:xfrm>
        </p:spPr>
        <p:txBody>
          <a:bodyPr/>
          <a:lstStyle/>
          <a:p>
            <a:pPr>
              <a:buFontTx/>
              <a:buNone/>
            </a:pPr>
            <a:r>
              <a:rPr lang="hu-HU" dirty="0" smtClean="0"/>
              <a:t>Megfelelő – főképp outcome- indikátorok pl.: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rgbClr val="FF3300"/>
                </a:solidFill>
              </a:rPr>
              <a:t>a diplomás jövedelemprémium </a:t>
            </a:r>
            <a:r>
              <a:rPr lang="hu-HU" sz="2800" dirty="0" smtClean="0"/>
              <a:t>(EU 27: 50-100%-os többlet)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rgbClr val="FF3300"/>
                </a:solidFill>
              </a:rPr>
              <a:t>a diplomás munkanélküliség </a:t>
            </a:r>
            <a:r>
              <a:rPr lang="hu-HU" sz="2800" dirty="0" smtClean="0"/>
              <a:t>(EU 27: 5% szemben a nem diplomások 10%-ával)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rgbClr val="FF0000"/>
                </a:solidFill>
              </a:rPr>
              <a:t>diplomások foglalkoztatottsága</a:t>
            </a:r>
          </a:p>
          <a:p>
            <a:pPr>
              <a:buFontTx/>
              <a:buChar char="-"/>
            </a:pPr>
            <a:r>
              <a:rPr lang="hu-HU" sz="2800" dirty="0" smtClean="0">
                <a:solidFill>
                  <a:srgbClr val="008000"/>
                </a:solidFill>
              </a:rPr>
              <a:t>a részvételi arány</a:t>
            </a:r>
            <a:r>
              <a:rPr lang="hu-HU" sz="2800" dirty="0" smtClean="0"/>
              <a:t> (EU27: 29%)</a:t>
            </a:r>
          </a:p>
          <a:p>
            <a:pPr>
              <a:buFontTx/>
              <a:buNone/>
            </a:pPr>
            <a:r>
              <a:rPr lang="hu-HU" dirty="0" smtClean="0"/>
              <a:t>(DE SEMMIKÉPPEN SEM olyan </a:t>
            </a:r>
            <a:r>
              <a:rPr lang="hu-HU" b="1" u="sng" dirty="0" smtClean="0"/>
              <a:t>input</a:t>
            </a:r>
            <a:r>
              <a:rPr lang="hu-HU" dirty="0" smtClean="0"/>
              <a:t> jellemzők, és adottságok, mint </a:t>
            </a:r>
            <a:r>
              <a:rPr lang="hu-HU" dirty="0" smtClean="0">
                <a:solidFill>
                  <a:srgbClr val="0000FF"/>
                </a:solidFill>
              </a:rPr>
              <a:t>a hallgatók átlagos IQ szintje.)</a:t>
            </a:r>
          </a:p>
          <a:p>
            <a:pPr>
              <a:buFontTx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hu-HU" sz="4000" dirty="0" smtClean="0"/>
              <a:t>A tömeges felsőoktatás és a</a:t>
            </a:r>
            <a:br>
              <a:rPr lang="hu-HU" sz="4000" dirty="0" smtClean="0"/>
            </a:br>
            <a:r>
              <a:rPr lang="hu-HU" sz="4000" dirty="0" smtClean="0"/>
              <a:t>hozzáféréssel kapcsolatos probléma</a:t>
            </a:r>
            <a:endParaRPr lang="en-GB" sz="4000" dirty="0" smtClean="0"/>
          </a:p>
        </p:txBody>
      </p:sp>
      <p:sp>
        <p:nvSpPr>
          <p:cNvPr id="63514" name="Text Box 15"/>
          <p:cNvSpPr txBox="1">
            <a:spLocks noChangeArrowheads="1"/>
          </p:cNvSpPr>
          <p:nvPr/>
        </p:nvSpPr>
        <p:spPr bwMode="auto">
          <a:xfrm>
            <a:off x="457200" y="5214000"/>
            <a:ext cx="84582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u-HU" sz="2800" dirty="0" smtClean="0"/>
              <a:t>A tehetség normál eloszlást mutat,</a:t>
            </a:r>
          </a:p>
          <a:p>
            <a:r>
              <a:rPr lang="hu-HU" sz="2800" dirty="0" smtClean="0"/>
              <a:t>Az anyagi teherviselőképesség viszont nem szimmetrikus eloszlású</a:t>
            </a:r>
          </a:p>
          <a:p>
            <a:endParaRPr lang="en-GB" sz="3200" dirty="0"/>
          </a:p>
        </p:txBody>
      </p:sp>
      <p:graphicFrame>
        <p:nvGraphicFramePr>
          <p:cNvPr id="63512" name="Object 24"/>
          <p:cNvGraphicFramePr>
            <a:graphicFrameLocks noChangeAspect="1"/>
          </p:cNvGraphicFramePr>
          <p:nvPr/>
        </p:nvGraphicFramePr>
        <p:xfrm>
          <a:off x="914400" y="1981200"/>
          <a:ext cx="6934200" cy="2514599"/>
        </p:xfrm>
        <a:graphic>
          <a:graphicData uri="http://schemas.openxmlformats.org/presentationml/2006/ole">
            <p:oleObj spid="_x0000_s114690" name="Worksheet" r:id="rId3" imgW="5613400" imgH="2120900" progId="Excel.Sheet.8">
              <p:embed/>
            </p:oleObj>
          </a:graphicData>
        </a:graphic>
      </p:graphicFrame>
      <p:sp>
        <p:nvSpPr>
          <p:cNvPr id="63515" name="Text Box 25"/>
          <p:cNvSpPr txBox="1">
            <a:spLocks noChangeArrowheads="1"/>
          </p:cNvSpPr>
          <p:nvPr/>
        </p:nvSpPr>
        <p:spPr bwMode="auto">
          <a:xfrm>
            <a:off x="3903663" y="4648200"/>
            <a:ext cx="50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dirty="0"/>
              <a:t>IQ</a:t>
            </a:r>
            <a:endParaRPr lang="en-GB" dirty="0"/>
          </a:p>
        </p:txBody>
      </p:sp>
      <p:sp>
        <p:nvSpPr>
          <p:cNvPr id="63516" name="Text Box 26"/>
          <p:cNvSpPr txBox="1">
            <a:spLocks noChangeArrowheads="1"/>
          </p:cNvSpPr>
          <p:nvPr/>
        </p:nvSpPr>
        <p:spPr bwMode="auto">
          <a:xfrm>
            <a:off x="1023938" y="2225675"/>
            <a:ext cx="158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Gyakoriság</a:t>
            </a:r>
            <a:endParaRPr lang="en-GB"/>
          </a:p>
        </p:txBody>
      </p:sp>
      <p:sp>
        <p:nvSpPr>
          <p:cNvPr id="63517" name="Text Box 27"/>
          <p:cNvSpPr txBox="1">
            <a:spLocks noChangeArrowheads="1"/>
          </p:cNvSpPr>
          <p:nvPr/>
        </p:nvSpPr>
        <p:spPr bwMode="auto">
          <a:xfrm>
            <a:off x="7092950" y="4648200"/>
            <a:ext cx="661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800" dirty="0" smtClean="0"/>
              <a:t>200+</a:t>
            </a:r>
            <a:endParaRPr lang="en-GB" sz="1800" dirty="0"/>
          </a:p>
        </p:txBody>
      </p:sp>
      <p:sp>
        <p:nvSpPr>
          <p:cNvPr id="63518" name="Text Box 28"/>
          <p:cNvSpPr txBox="1">
            <a:spLocks noChangeArrowheads="1"/>
          </p:cNvSpPr>
          <p:nvPr/>
        </p:nvSpPr>
        <p:spPr bwMode="auto">
          <a:xfrm>
            <a:off x="879475" y="4662488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800" dirty="0"/>
              <a:t>50</a:t>
            </a:r>
            <a:endParaRPr lang="en-GB" sz="1800" dirty="0"/>
          </a:p>
        </p:txBody>
      </p:sp>
      <p:sp>
        <p:nvSpPr>
          <p:cNvPr id="63519" name="AutoShape 29" descr="25%-os"/>
          <p:cNvSpPr>
            <a:spLocks noChangeArrowheads="1"/>
          </p:cNvSpPr>
          <p:nvPr/>
        </p:nvSpPr>
        <p:spPr bwMode="auto">
          <a:xfrm>
            <a:off x="3492500" y="2565400"/>
            <a:ext cx="2519363" cy="431800"/>
          </a:xfrm>
          <a:prstGeom prst="leftArrow">
            <a:avLst>
              <a:gd name="adj1" fmla="val 44852"/>
              <a:gd name="adj2" fmla="val 90814"/>
            </a:avLst>
          </a:prstGeom>
          <a:pattFill prst="pct25">
            <a:fgClr>
              <a:srgbClr val="0000FF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3" name="Freeform 12"/>
          <p:cNvSpPr/>
          <p:nvPr/>
        </p:nvSpPr>
        <p:spPr bwMode="auto">
          <a:xfrm>
            <a:off x="1118194" y="2328568"/>
            <a:ext cx="6343338" cy="2250334"/>
          </a:xfrm>
          <a:custGeom>
            <a:avLst/>
            <a:gdLst>
              <a:gd name="connsiteX0" fmla="*/ 0 w 6343338"/>
              <a:gd name="connsiteY0" fmla="*/ 2103074 h 2250334"/>
              <a:gd name="connsiteX1" fmla="*/ 1394292 w 6343338"/>
              <a:gd name="connsiteY1" fmla="*/ 32213 h 2250334"/>
              <a:gd name="connsiteX2" fmla="*/ 3906778 w 6343338"/>
              <a:gd name="connsiteY2" fmla="*/ 1909793 h 2250334"/>
              <a:gd name="connsiteX3" fmla="*/ 5963704 w 6343338"/>
              <a:gd name="connsiteY3" fmla="*/ 2075462 h 2250334"/>
              <a:gd name="connsiteX4" fmla="*/ 6184582 w 6343338"/>
              <a:gd name="connsiteY4" fmla="*/ 2047851 h 2250334"/>
              <a:gd name="connsiteX5" fmla="*/ 6143167 w 6343338"/>
              <a:gd name="connsiteY5" fmla="*/ 2075462 h 2250334"/>
              <a:gd name="connsiteX6" fmla="*/ 6143167 w 6343338"/>
              <a:gd name="connsiteY6" fmla="*/ 2075462 h 2250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3338" h="2250334">
                <a:moveTo>
                  <a:pt x="0" y="2103074"/>
                </a:moveTo>
                <a:cubicBezTo>
                  <a:pt x="371581" y="1083750"/>
                  <a:pt x="743162" y="64426"/>
                  <a:pt x="1394292" y="32213"/>
                </a:cubicBezTo>
                <a:cubicBezTo>
                  <a:pt x="2045422" y="0"/>
                  <a:pt x="3145209" y="1569252"/>
                  <a:pt x="3906778" y="1909793"/>
                </a:cubicBezTo>
                <a:cubicBezTo>
                  <a:pt x="4668347" y="2250334"/>
                  <a:pt x="5584070" y="2052452"/>
                  <a:pt x="5963704" y="2075462"/>
                </a:cubicBezTo>
                <a:cubicBezTo>
                  <a:pt x="6343338" y="2098472"/>
                  <a:pt x="6154672" y="2047851"/>
                  <a:pt x="6184582" y="2047851"/>
                </a:cubicBezTo>
                <a:cubicBezTo>
                  <a:pt x="6214492" y="2047851"/>
                  <a:pt x="6143167" y="2075462"/>
                  <a:pt x="6143167" y="2075462"/>
                </a:cubicBezTo>
                <a:lnTo>
                  <a:pt x="6143167" y="2075462"/>
                </a:lnTo>
              </a:path>
            </a:pathLst>
          </a:custGeom>
          <a:ln>
            <a:headEnd type="none" w="med" len="med"/>
            <a:tailEnd type="none" w="med" len="med"/>
          </a:ln>
          <a:extLst>
            <a:ext uri="{AF507438-7753-43E0-B8FC-AC1667EBCBE1}">
              <a14:hiddenEffects xmlns:r="http://schemas.openxmlformats.org/officeDocument/2006/relationships" xmlns:mc="http://schemas.openxmlformats.org/markup-compatibility/2006" xmlns:mv="urn:schemas-microsoft-com:mac:vml" xmlns:p="http://schemas.openxmlformats.org/presentationml/2006/main" xmlns:a="http://schemas.openxmlformats.org/drawingml/2006/main"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3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hu-HU" sz="4000" smtClean="0"/>
              <a:t>A kihívás, amivel az EU szembenéz</a:t>
            </a:r>
            <a:endParaRPr lang="en-GB" sz="4000" smtClean="0"/>
          </a:p>
        </p:txBody>
      </p:sp>
      <p:sp>
        <p:nvSpPr>
          <p:cNvPr id="24578" name="Text Box 51"/>
          <p:cNvSpPr txBox="1">
            <a:spLocks noChangeArrowheads="1"/>
          </p:cNvSpPr>
          <p:nvPr/>
        </p:nvSpPr>
        <p:spPr bwMode="auto">
          <a:xfrm>
            <a:off x="0" y="4941888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800"/>
              <a:t>Az EU27 messze elmarad finanszírozásban és különösen a </a:t>
            </a:r>
            <a:r>
              <a:rPr lang="hu-HU" sz="2800">
                <a:solidFill>
                  <a:srgbClr val="0000FF"/>
                </a:solidFill>
              </a:rPr>
              <a:t>magánfinanszírozásban</a:t>
            </a:r>
            <a:r>
              <a:rPr lang="hu-HU" sz="2800"/>
              <a:t> a versenytársaihoz képest. </a:t>
            </a:r>
          </a:p>
        </p:txBody>
      </p:sp>
      <p:sp>
        <p:nvSpPr>
          <p:cNvPr id="24617" name="Text Box 86"/>
          <p:cNvSpPr txBox="1">
            <a:spLocks noChangeArrowheads="1"/>
          </p:cNvSpPr>
          <p:nvPr/>
        </p:nvSpPr>
        <p:spPr bwMode="auto">
          <a:xfrm>
            <a:off x="447675" y="6042025"/>
            <a:ext cx="2824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Forrás: Eurostat 2010</a:t>
            </a:r>
            <a:endParaRPr lang="en-GB"/>
          </a:p>
        </p:txBody>
      </p:sp>
      <p:graphicFrame>
        <p:nvGraphicFramePr>
          <p:cNvPr id="24621" name="Group 45"/>
          <p:cNvGraphicFramePr>
            <a:graphicFrameLocks noGrp="1"/>
          </p:cNvGraphicFramePr>
          <p:nvPr/>
        </p:nvGraphicFramePr>
        <p:xfrm>
          <a:off x="323850" y="1196975"/>
          <a:ext cx="8426450" cy="3555999"/>
        </p:xfrm>
        <a:graphic>
          <a:graphicData uri="http://schemas.openxmlformats.org/drawingml/2006/table">
            <a:tbl>
              <a:tblPr/>
              <a:tblGrid>
                <a:gridCol w="3059113"/>
                <a:gridCol w="1441450"/>
                <a:gridCol w="1295400"/>
                <a:gridCol w="1296987"/>
                <a:gridCol w="1333500"/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EU19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USA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Japán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Dél Korea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Diplomások aránya, 2007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(25-34 évesek, %)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58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Teljes felsőoktatási kiadás 2008 (GDP%)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2.5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- állami kiadás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     - magán kiadás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1D50380B-6D85-4ED8-ADE2-C27524F018CB}" type="slidenum">
              <a:rPr lang="en-GB" sz="1400"/>
              <a:pPr algn="r" eaLnBrk="0" hangingPunct="0"/>
              <a:t>18</a:t>
            </a:fld>
            <a:endParaRPr lang="en-GB" sz="140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9225" y="333375"/>
            <a:ext cx="7775575" cy="935038"/>
          </a:xfrm>
        </p:spPr>
        <p:txBody>
          <a:bodyPr/>
          <a:lstStyle/>
          <a:p>
            <a:r>
              <a:rPr lang="hu-HU" dirty="0" smtClean="0"/>
              <a:t>Költségvetési korlát</a:t>
            </a:r>
            <a:endParaRPr lang="en-US" dirty="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12875"/>
            <a:ext cx="8763000" cy="5216525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hu-HU" sz="2400" dirty="0" smtClean="0"/>
              <a:t>A </a:t>
            </a:r>
            <a:r>
              <a:rPr lang="hu-HU" sz="2400" u="sng" dirty="0" smtClean="0"/>
              <a:t>szembeszáguldó vonatok</a:t>
            </a:r>
            <a:r>
              <a:rPr lang="hu-HU" sz="2400" dirty="0" smtClean="0"/>
              <a:t> esete:</a:t>
            </a:r>
            <a:endParaRPr lang="en-GB" sz="2400" dirty="0" smtClean="0"/>
          </a:p>
          <a:p>
            <a:pPr lvl="1">
              <a:lnSpc>
                <a:spcPct val="80000"/>
              </a:lnSpc>
              <a:spcAft>
                <a:spcPts val="1200"/>
              </a:spcAft>
            </a:pPr>
            <a:r>
              <a:rPr lang="hu-HU" sz="2400" dirty="0" smtClean="0">
                <a:solidFill>
                  <a:srgbClr val="FF3300"/>
                </a:solidFill>
              </a:rPr>
              <a:t>A technológiai fejlődés miatt fokozódó kereslet </a:t>
            </a:r>
            <a:r>
              <a:rPr lang="hu-HU" sz="2400" dirty="0" smtClean="0"/>
              <a:t>a minőségi tömegoktatás iránt, ami többletforrásokra támaszt igényt</a:t>
            </a:r>
          </a:p>
          <a:p>
            <a:pPr lvl="1">
              <a:lnSpc>
                <a:spcPct val="80000"/>
              </a:lnSpc>
            </a:pPr>
            <a:r>
              <a:rPr lang="hu-HU" sz="2400" dirty="0" smtClean="0">
                <a:solidFill>
                  <a:srgbClr val="FF3300"/>
                </a:solidFill>
              </a:rPr>
              <a:t>A költségvetési források fokozódó szűkössége</a:t>
            </a:r>
            <a:endParaRPr lang="en-GB" sz="2400" dirty="0" smtClean="0"/>
          </a:p>
          <a:p>
            <a:pPr lvl="2">
              <a:lnSpc>
                <a:spcPct val="80000"/>
              </a:lnSpc>
            </a:pPr>
            <a:r>
              <a:rPr lang="hu-HU" dirty="0" smtClean="0"/>
              <a:t>Öregedő társadalmak finanszírozása</a:t>
            </a:r>
            <a:endParaRPr lang="en-GB" dirty="0" smtClean="0"/>
          </a:p>
          <a:p>
            <a:pPr lvl="2">
              <a:lnSpc>
                <a:spcPct val="80000"/>
              </a:lnSpc>
            </a:pPr>
            <a:r>
              <a:rPr lang="hu-HU" dirty="0" smtClean="0"/>
              <a:t>Egészségügyi kiadások robbanása</a:t>
            </a:r>
            <a:endParaRPr lang="en-GB" dirty="0" smtClean="0"/>
          </a:p>
          <a:p>
            <a:pPr lvl="2">
              <a:lnSpc>
                <a:spcPct val="80000"/>
              </a:lnSpc>
              <a:spcAft>
                <a:spcPts val="1200"/>
              </a:spcAft>
            </a:pPr>
            <a:r>
              <a:rPr lang="hu-HU" dirty="0" smtClean="0"/>
              <a:t>Globális versenyből fakadó adócsökkentési nyomás</a:t>
            </a:r>
            <a:endParaRPr lang="en-GB" dirty="0" smtClean="0"/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hu-HU" sz="2400" dirty="0" smtClean="0"/>
              <a:t>Ezek a korlátok a válság előtt is léteztek; a válság nem hozott új típusú problémákat, csak felerősítette a régieket.</a:t>
            </a:r>
            <a:r>
              <a:rPr lang="en-GB" sz="2400" dirty="0" smtClean="0"/>
              <a:t> </a:t>
            </a: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hu-HU" sz="2400" dirty="0" smtClean="0"/>
              <a:t>Tanulság</a:t>
            </a:r>
            <a:r>
              <a:rPr lang="en-US" sz="2400" dirty="0" smtClean="0"/>
              <a:t>: </a:t>
            </a:r>
            <a:r>
              <a:rPr lang="hu-HU" sz="2400" dirty="0" smtClean="0"/>
              <a:t>az állami finanszírozást ki kell egészíteni </a:t>
            </a:r>
            <a:r>
              <a:rPr lang="hu-HU" sz="2400" dirty="0" smtClean="0">
                <a:solidFill>
                  <a:srgbClr val="0000FF"/>
                </a:solidFill>
              </a:rPr>
              <a:t>magánfinanszírozással</a:t>
            </a:r>
            <a:r>
              <a:rPr lang="hu-HU" sz="2400" dirty="0" smtClean="0"/>
              <a:t>.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hu-HU" sz="2400" dirty="0" smtClean="0"/>
              <a:t>Ez nem egy ideológiai következtetés.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24A60BA-A3FE-45EC-9A7E-F344CF8AC60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2800" dirty="0" err="1" smtClean="0"/>
              <a:t>Miért</a:t>
            </a:r>
            <a:r>
              <a:rPr lang="en-US" sz="2800" dirty="0" smtClean="0"/>
              <a:t> van </a:t>
            </a:r>
            <a:r>
              <a:rPr lang="en-US" sz="2800" dirty="0" err="1" smtClean="0"/>
              <a:t>szükség</a:t>
            </a:r>
            <a:r>
              <a:rPr lang="en-US" sz="2800" dirty="0" smtClean="0"/>
              <a:t> </a:t>
            </a:r>
            <a:r>
              <a:rPr lang="en-US" sz="2800" dirty="0" err="1" smtClean="0"/>
              <a:t>egyáltalán</a:t>
            </a:r>
            <a:r>
              <a:rPr lang="en-US" sz="2800" dirty="0" smtClean="0"/>
              <a:t> </a:t>
            </a:r>
            <a:r>
              <a:rPr lang="en-US" sz="2800" dirty="0" err="1" smtClean="0"/>
              <a:t>felsőoktatásra</a:t>
            </a:r>
            <a:r>
              <a:rPr lang="en-US" sz="2800" dirty="0" smtClean="0"/>
              <a:t> </a:t>
            </a:r>
            <a:r>
              <a:rPr lang="en-US" sz="2800" dirty="0" err="1" smtClean="0"/>
              <a:t>és</a:t>
            </a:r>
            <a:r>
              <a:rPr lang="en-US" sz="2800" dirty="0" smtClean="0"/>
              <a:t> </a:t>
            </a:r>
            <a:r>
              <a:rPr lang="en-US" sz="2800" dirty="0" err="1" smtClean="0"/>
              <a:t>diplomásokra</a:t>
            </a:r>
            <a:r>
              <a:rPr lang="en-US" sz="2800" dirty="0" smtClean="0"/>
              <a:t>?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A </a:t>
            </a:r>
            <a:r>
              <a:rPr lang="en-US" sz="2800" dirty="0" err="1" smtClean="0"/>
              <a:t>finanszírozási</a:t>
            </a:r>
            <a:r>
              <a:rPr lang="en-US" sz="2800" dirty="0" smtClean="0"/>
              <a:t> </a:t>
            </a:r>
            <a:r>
              <a:rPr lang="en-US" sz="2800" dirty="0" err="1" smtClean="0"/>
              <a:t>probléma</a:t>
            </a:r>
            <a:r>
              <a:rPr lang="en-US" sz="2800" dirty="0" smtClean="0"/>
              <a:t>: </a:t>
            </a:r>
            <a:r>
              <a:rPr lang="en-US" sz="2800" dirty="0" err="1" smtClean="0"/>
              <a:t>alulfinanszírozott</a:t>
            </a:r>
            <a:r>
              <a:rPr lang="en-US" sz="2800" dirty="0" smtClean="0"/>
              <a:t> </a:t>
            </a:r>
            <a:r>
              <a:rPr lang="en-US" sz="2800" dirty="0" err="1" smtClean="0"/>
              <a:t>expanzió</a:t>
            </a: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err="1" smtClean="0"/>
              <a:t>Ki</a:t>
            </a:r>
            <a:r>
              <a:rPr lang="en-US" sz="2800" dirty="0" smtClean="0"/>
              <a:t>, </a:t>
            </a:r>
            <a:r>
              <a:rPr lang="en-US" sz="2800" dirty="0" err="1" smtClean="0"/>
              <a:t>milyen</a:t>
            </a:r>
            <a:r>
              <a:rPr lang="en-US" sz="2800" dirty="0" smtClean="0"/>
              <a:t> </a:t>
            </a:r>
            <a:r>
              <a:rPr lang="en-US" sz="2800" dirty="0" err="1" smtClean="0"/>
              <a:t>arányban</a:t>
            </a:r>
            <a:r>
              <a:rPr lang="en-US" sz="2800" dirty="0" smtClean="0"/>
              <a:t> </a:t>
            </a:r>
            <a:r>
              <a:rPr lang="en-US" sz="2800" dirty="0" err="1" smtClean="0"/>
              <a:t>járuljon</a:t>
            </a:r>
            <a:r>
              <a:rPr lang="en-US" sz="2800" dirty="0" smtClean="0"/>
              <a:t> </a:t>
            </a:r>
            <a:r>
              <a:rPr lang="en-US" sz="2800" dirty="0" err="1" smtClean="0"/>
              <a:t>hozzá</a:t>
            </a:r>
            <a:r>
              <a:rPr lang="en-US" sz="2800" dirty="0" smtClean="0"/>
              <a:t>, </a:t>
            </a:r>
            <a:r>
              <a:rPr lang="en-US" sz="2800" dirty="0" err="1" smtClean="0"/>
              <a:t>és</a:t>
            </a:r>
            <a:r>
              <a:rPr lang="en-US" sz="2800" dirty="0" smtClean="0"/>
              <a:t> </a:t>
            </a:r>
            <a:r>
              <a:rPr lang="en-US" sz="2800" dirty="0" err="1" smtClean="0"/>
              <a:t>milyen</a:t>
            </a:r>
            <a:r>
              <a:rPr lang="en-US" sz="2800" dirty="0" smtClean="0"/>
              <a:t> </a:t>
            </a:r>
            <a:r>
              <a:rPr lang="en-US" sz="2800" dirty="0" err="1" smtClean="0"/>
              <a:t>alapon</a:t>
            </a: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err="1" smtClean="0"/>
              <a:t>Versenymechanizmusok</a:t>
            </a:r>
            <a:r>
              <a:rPr lang="en-US" sz="2800" dirty="0" smtClean="0"/>
              <a:t> </a:t>
            </a:r>
            <a:r>
              <a:rPr lang="en-US" sz="2800" dirty="0" err="1" smtClean="0"/>
              <a:t>és/vagy</a:t>
            </a:r>
            <a:r>
              <a:rPr lang="en-US" sz="2800" dirty="0" smtClean="0"/>
              <a:t> </a:t>
            </a:r>
            <a:r>
              <a:rPr lang="en-US" sz="2800" dirty="0" err="1" smtClean="0"/>
              <a:t>tervezés</a:t>
            </a:r>
            <a:r>
              <a:rPr lang="en-US" sz="2800" dirty="0" smtClean="0"/>
              <a:t>? Mi a </a:t>
            </a:r>
            <a:r>
              <a:rPr lang="en-US" sz="2800" dirty="0" err="1" smtClean="0"/>
              <a:t>leghatékonyabb</a:t>
            </a:r>
            <a:r>
              <a:rPr lang="en-US" sz="2800" dirty="0" smtClean="0"/>
              <a:t> </a:t>
            </a:r>
            <a:r>
              <a:rPr lang="en-US" sz="2800" dirty="0" err="1" smtClean="0"/>
              <a:t>módszer</a:t>
            </a:r>
            <a:r>
              <a:rPr lang="en-US" sz="2800" dirty="0" smtClean="0"/>
              <a:t> a </a:t>
            </a:r>
            <a:r>
              <a:rPr lang="en-US" sz="2800" dirty="0" err="1" smtClean="0"/>
              <a:t>rendelkezésre</a:t>
            </a:r>
            <a:r>
              <a:rPr lang="en-US" sz="2800" dirty="0" smtClean="0"/>
              <a:t> </a:t>
            </a:r>
            <a:r>
              <a:rPr lang="en-US" sz="2800" dirty="0" err="1" smtClean="0"/>
              <a:t>álló</a:t>
            </a:r>
            <a:r>
              <a:rPr lang="en-US" sz="2800" dirty="0" smtClean="0"/>
              <a:t> </a:t>
            </a:r>
            <a:r>
              <a:rPr lang="en-US" sz="2800" dirty="0" err="1" smtClean="0"/>
              <a:t>források</a:t>
            </a:r>
            <a:r>
              <a:rPr lang="en-US" sz="2800" dirty="0" smtClean="0"/>
              <a:t> </a:t>
            </a:r>
            <a:r>
              <a:rPr lang="en-US" sz="2800" dirty="0" err="1" smtClean="0"/>
              <a:t>allokációjára</a:t>
            </a:r>
            <a:endParaRPr lang="en-US" sz="2800" dirty="0" smtClean="0"/>
          </a:p>
          <a:p>
            <a:pPr marL="914400" lvl="1" indent="-514350">
              <a:buNone/>
            </a:pPr>
            <a:r>
              <a:rPr lang="en-US" sz="2400" dirty="0" smtClean="0"/>
              <a:t>- 	</a:t>
            </a:r>
            <a:r>
              <a:rPr lang="en-US" sz="2400" dirty="0" err="1" smtClean="0"/>
              <a:t>Képzési</a:t>
            </a:r>
            <a:r>
              <a:rPr lang="en-US" sz="2400" dirty="0" smtClean="0"/>
              <a:t> </a:t>
            </a:r>
            <a:r>
              <a:rPr lang="en-US" sz="2400" dirty="0" err="1" smtClean="0"/>
              <a:t>területek</a:t>
            </a:r>
            <a:r>
              <a:rPr lang="en-US" sz="2400" dirty="0" smtClean="0"/>
              <a:t> </a:t>
            </a:r>
            <a:r>
              <a:rPr lang="en-US" sz="2400" dirty="0" err="1" smtClean="0"/>
              <a:t>között</a:t>
            </a:r>
            <a:endParaRPr lang="en-US" sz="2400" dirty="0" smtClean="0"/>
          </a:p>
          <a:p>
            <a:pPr marL="914400" lvl="1" indent="-514350">
              <a:buFontTx/>
              <a:buChar char="-"/>
            </a:pPr>
            <a:r>
              <a:rPr lang="en-US" sz="2400" dirty="0" err="1" smtClean="0"/>
              <a:t>Intézmények</a:t>
            </a:r>
            <a:r>
              <a:rPr lang="en-US" sz="2400" dirty="0" smtClean="0"/>
              <a:t>, </a:t>
            </a:r>
            <a:r>
              <a:rPr lang="en-US" sz="2400" dirty="0" err="1" smtClean="0"/>
              <a:t>karok</a:t>
            </a:r>
            <a:r>
              <a:rPr lang="en-US" sz="2400" dirty="0" smtClean="0"/>
              <a:t>, </a:t>
            </a:r>
            <a:r>
              <a:rPr lang="en-US" sz="2400" dirty="0" err="1" smtClean="0"/>
              <a:t>szakok</a:t>
            </a:r>
            <a:r>
              <a:rPr lang="en-US" sz="2400" dirty="0" smtClean="0"/>
              <a:t>, </a:t>
            </a:r>
            <a:r>
              <a:rPr lang="en-US" sz="2400" dirty="0" err="1" smtClean="0"/>
              <a:t>képzési</a:t>
            </a:r>
            <a:r>
              <a:rPr lang="en-US" sz="2400" dirty="0" smtClean="0"/>
              <a:t> </a:t>
            </a:r>
            <a:r>
              <a:rPr lang="en-US" sz="2400" dirty="0" err="1" smtClean="0"/>
              <a:t>programok</a:t>
            </a:r>
            <a:r>
              <a:rPr lang="en-US" sz="2400" dirty="0" smtClean="0"/>
              <a:t> </a:t>
            </a:r>
            <a:r>
              <a:rPr lang="en-US" sz="2400" dirty="0" err="1" smtClean="0"/>
              <a:t>között</a:t>
            </a:r>
            <a:endParaRPr lang="en-US" sz="2400" dirty="0" smtClean="0"/>
          </a:p>
          <a:p>
            <a:pPr marL="514350" indent="-514350">
              <a:buAutoNum type="arabicPeriod"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Tartalmi áttekintés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DF96A843-BD0E-4B80-954E-62B12513F646}" type="slidenum">
              <a:rPr lang="en-GB" sz="1400"/>
              <a:pPr algn="r" eaLnBrk="0" hangingPunct="0"/>
              <a:t>19</a:t>
            </a:fld>
            <a:endParaRPr lang="en-GB" sz="140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 dirty="0" smtClean="0"/>
              <a:t>Magánforrás-bevonásra van szükség</a:t>
            </a:r>
            <a:endParaRPr lang="en-GB" sz="4000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9144000" cy="5181600"/>
          </a:xfrm>
        </p:spPr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</a:pPr>
            <a:r>
              <a:rPr lang="hu-HU" sz="2400" dirty="0" smtClean="0"/>
              <a:t>Potenciális magán-források</a:t>
            </a:r>
            <a:endParaRPr lang="en-GB" sz="2400" dirty="0" smtClean="0"/>
          </a:p>
          <a:p>
            <a:pPr marL="1295400" lvl="2" indent="-381000">
              <a:lnSpc>
                <a:spcPct val="80000"/>
              </a:lnSpc>
              <a:buFontTx/>
              <a:buAutoNum type="alphaLcParenBoth"/>
            </a:pPr>
            <a:r>
              <a:rPr lang="hu-HU" dirty="0" smtClean="0"/>
              <a:t> </a:t>
            </a:r>
            <a:r>
              <a:rPr lang="hu-HU" dirty="0" smtClean="0">
                <a:solidFill>
                  <a:srgbClr val="0000FF"/>
                </a:solidFill>
              </a:rPr>
              <a:t>Családi erőforrások</a:t>
            </a:r>
            <a:r>
              <a:rPr lang="en-GB" dirty="0" smtClean="0"/>
              <a:t> – </a:t>
            </a:r>
            <a:r>
              <a:rPr lang="hu-HU" dirty="0" smtClean="0"/>
              <a:t>de rontja a hozzáférést</a:t>
            </a:r>
            <a:endParaRPr lang="en-GB" dirty="0" smtClean="0"/>
          </a:p>
          <a:p>
            <a:pPr marL="1295400" lvl="2" indent="-381000">
              <a:lnSpc>
                <a:spcPct val="80000"/>
              </a:lnSpc>
              <a:buFontTx/>
              <a:buNone/>
            </a:pPr>
            <a:r>
              <a:rPr lang="en-GB" dirty="0" smtClean="0"/>
              <a:t>(</a:t>
            </a:r>
            <a:r>
              <a:rPr lang="en-GB" dirty="0" err="1" smtClean="0"/>
              <a:t>b</a:t>
            </a:r>
            <a:r>
              <a:rPr lang="en-GB" dirty="0" smtClean="0"/>
              <a:t>) </a:t>
            </a:r>
            <a:r>
              <a:rPr lang="hu-HU" dirty="0" smtClean="0">
                <a:solidFill>
                  <a:srgbClr val="0000FF"/>
                </a:solidFill>
              </a:rPr>
              <a:t>A hallgató keresete a képzés ideje alatt</a:t>
            </a:r>
            <a:r>
              <a:rPr lang="en-GB" dirty="0" smtClean="0"/>
              <a:t> – </a:t>
            </a:r>
            <a:r>
              <a:rPr lang="hu-HU" dirty="0" smtClean="0"/>
              <a:t>de a tanulás rovására megy</a:t>
            </a:r>
            <a:endParaRPr lang="en-GB" dirty="0" smtClean="0"/>
          </a:p>
          <a:p>
            <a:pPr marL="1295400" lvl="2" indent="-381000">
              <a:lnSpc>
                <a:spcPct val="80000"/>
              </a:lnSpc>
              <a:buFontTx/>
              <a:buNone/>
            </a:pPr>
            <a:r>
              <a:rPr lang="en-GB" dirty="0" smtClean="0"/>
              <a:t>(</a:t>
            </a:r>
            <a:r>
              <a:rPr lang="en-GB" dirty="0" err="1" smtClean="0"/>
              <a:t>c</a:t>
            </a:r>
            <a:r>
              <a:rPr lang="en-GB" dirty="0" smtClean="0"/>
              <a:t>) </a:t>
            </a:r>
            <a:r>
              <a:rPr lang="hu-HU" dirty="0" smtClean="0">
                <a:solidFill>
                  <a:srgbClr val="0000FF"/>
                </a:solidFill>
              </a:rPr>
              <a:t>Munkáltató támogatás</a:t>
            </a:r>
            <a:r>
              <a:rPr lang="en-GB" dirty="0" smtClean="0"/>
              <a:t> – </a:t>
            </a:r>
            <a:r>
              <a:rPr lang="hu-HU" dirty="0" smtClean="0"/>
              <a:t>de a munkáltatók kevéssé hajlandóak finanszírozni a képzést, mivel a munkavállalók mobilak és nem lehet/nem érdemes őket röghöz kötni.</a:t>
            </a:r>
            <a:endParaRPr lang="en-GB" dirty="0" smtClean="0"/>
          </a:p>
          <a:p>
            <a:pPr marL="1295400" lvl="2" indent="-381000">
              <a:lnSpc>
                <a:spcPct val="80000"/>
              </a:lnSpc>
              <a:buFontTx/>
              <a:buNone/>
            </a:pPr>
            <a:r>
              <a:rPr lang="en-GB" dirty="0" smtClean="0"/>
              <a:t>(</a:t>
            </a:r>
            <a:r>
              <a:rPr lang="en-GB" dirty="0" err="1" smtClean="0"/>
              <a:t>f</a:t>
            </a:r>
            <a:r>
              <a:rPr lang="en-GB" dirty="0" smtClean="0"/>
              <a:t>) </a:t>
            </a:r>
            <a:r>
              <a:rPr lang="hu-HU" dirty="0" smtClean="0">
                <a:solidFill>
                  <a:srgbClr val="0000FF"/>
                </a:solidFill>
              </a:rPr>
              <a:t>Az egyetemek vállalkozói tevékenységéből származó jövedelmek</a:t>
            </a:r>
            <a:r>
              <a:rPr lang="en-GB" dirty="0" smtClean="0"/>
              <a:t> – </a:t>
            </a:r>
            <a:r>
              <a:rPr lang="hu-HU" dirty="0" smtClean="0"/>
              <a:t>de könnyen túlbecsülik ennek mértékét</a:t>
            </a:r>
            <a:endParaRPr lang="en-GB" dirty="0" smtClean="0"/>
          </a:p>
          <a:p>
            <a:pPr marL="1295400" lvl="2" indent="-381000">
              <a:lnSpc>
                <a:spcPct val="80000"/>
              </a:lnSpc>
              <a:buFontTx/>
              <a:buNone/>
            </a:pPr>
            <a:r>
              <a:rPr lang="en-GB" dirty="0" smtClean="0"/>
              <a:t>(</a:t>
            </a:r>
            <a:r>
              <a:rPr lang="en-GB" dirty="0" err="1" smtClean="0"/>
              <a:t>g</a:t>
            </a:r>
            <a:r>
              <a:rPr lang="en-GB" dirty="0" smtClean="0"/>
              <a:t>) </a:t>
            </a:r>
            <a:r>
              <a:rPr lang="hu-HU" dirty="0" smtClean="0">
                <a:solidFill>
                  <a:srgbClr val="0000FF"/>
                </a:solidFill>
              </a:rPr>
              <a:t>Adományok</a:t>
            </a:r>
            <a:r>
              <a:rPr lang="en-GB" dirty="0" smtClean="0"/>
              <a:t> – </a:t>
            </a:r>
            <a:r>
              <a:rPr lang="hu-HU" dirty="0" smtClean="0"/>
              <a:t>de könnyen túlbecsülik ennek mértékét</a:t>
            </a:r>
            <a:endParaRPr lang="en-GB" dirty="0" smtClean="0"/>
          </a:p>
          <a:p>
            <a:pPr marL="1295400" lvl="2" indent="-381000">
              <a:lnSpc>
                <a:spcPct val="80000"/>
              </a:lnSpc>
              <a:spcAft>
                <a:spcPts val="1200"/>
              </a:spcAft>
              <a:buFontTx/>
              <a:buNone/>
            </a:pPr>
            <a:r>
              <a:rPr lang="en-GB" b="1" u="sng" dirty="0" smtClean="0">
                <a:solidFill>
                  <a:srgbClr val="C20C86"/>
                </a:solidFill>
              </a:rPr>
              <a:t>(</a:t>
            </a:r>
            <a:r>
              <a:rPr lang="en-GB" b="1" u="sng" dirty="0" err="1" smtClean="0">
                <a:solidFill>
                  <a:srgbClr val="C20C86"/>
                </a:solidFill>
              </a:rPr>
              <a:t>h</a:t>
            </a:r>
            <a:r>
              <a:rPr lang="en-GB" b="1" u="sng" dirty="0" smtClean="0">
                <a:solidFill>
                  <a:srgbClr val="C20C86"/>
                </a:solidFill>
              </a:rPr>
              <a:t>) </a:t>
            </a:r>
            <a:r>
              <a:rPr lang="hu-HU" b="1" u="sng" dirty="0" smtClean="0">
                <a:solidFill>
                  <a:srgbClr val="C20C86"/>
                </a:solidFill>
              </a:rPr>
              <a:t>A hallgató jövőbeli keresete</a:t>
            </a:r>
            <a:r>
              <a:rPr lang="en-GB" dirty="0" smtClean="0">
                <a:solidFill>
                  <a:srgbClr val="C20C86"/>
                </a:solidFill>
              </a:rPr>
              <a:t>, </a:t>
            </a:r>
            <a:r>
              <a:rPr lang="hu-HU" dirty="0" smtClean="0"/>
              <a:t>vagyis diákhitel felvétele</a:t>
            </a:r>
            <a:endParaRPr lang="en-GB" dirty="0" smtClean="0"/>
          </a:p>
          <a:p>
            <a:pPr marL="533400" indent="-533400">
              <a:lnSpc>
                <a:spcPct val="80000"/>
              </a:lnSpc>
            </a:pPr>
            <a:r>
              <a:rPr lang="hu-HU" sz="2400" dirty="0" smtClean="0"/>
              <a:t>Csak egy jól megtervezett és megfelelően működtetett diákhitel-rendszer képes </a:t>
            </a:r>
          </a:p>
          <a:p>
            <a:pPr marL="1127760" lvl="2" indent="-533400">
              <a:lnSpc>
                <a:spcPct val="80000"/>
              </a:lnSpc>
              <a:buNone/>
            </a:pPr>
            <a:r>
              <a:rPr lang="hu-HU" sz="2200" dirty="0" smtClean="0"/>
              <a:t>(i) kellően nagy mennyiségben és </a:t>
            </a:r>
          </a:p>
          <a:p>
            <a:pPr marL="1127760" lvl="2" indent="-533400">
              <a:lnSpc>
                <a:spcPct val="80000"/>
              </a:lnSpc>
              <a:buNone/>
            </a:pPr>
            <a:r>
              <a:rPr lang="hu-HU" sz="2200" dirty="0" smtClean="0"/>
              <a:t>(ii) igazságos módon magántőkét bevonni a felsőoktatás finanszírozásába.</a:t>
            </a:r>
            <a:endParaRPr lang="en-GB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534400" cy="990600"/>
          </a:xfrm>
        </p:spPr>
        <p:txBody>
          <a:bodyPr>
            <a:noAutofit/>
          </a:bodyPr>
          <a:lstStyle/>
          <a:p>
            <a:r>
              <a:rPr lang="hu-HU" sz="3600" dirty="0" smtClean="0"/>
              <a:t>Egy jól-tervezett diákhitel-rendszer főbb tulajdonságai</a:t>
            </a:r>
            <a:endParaRPr lang="en-GB" sz="3600" dirty="0" smtClean="0"/>
          </a:p>
        </p:txBody>
      </p:sp>
      <p:sp>
        <p:nvSpPr>
          <p:cNvPr id="7577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752600"/>
            <a:ext cx="8305800" cy="48006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hu-HU" dirty="0" smtClean="0"/>
              <a:t>Jövedelemarányos visszafizetés</a:t>
            </a:r>
          </a:p>
          <a:p>
            <a:pPr>
              <a:spcAft>
                <a:spcPts val="1800"/>
              </a:spcAft>
            </a:pPr>
            <a:r>
              <a:rPr lang="hu-HU" dirty="0" smtClean="0"/>
              <a:t>Kellően nagy hitelösszeg (</a:t>
            </a:r>
            <a:r>
              <a:rPr lang="en-US" dirty="0" err="1" smtClean="0"/>
              <a:t>költségtérítés</a:t>
            </a:r>
            <a:r>
              <a:rPr lang="hu-HU" dirty="0" smtClean="0"/>
              <a:t> + megélhetési költségek)</a:t>
            </a:r>
          </a:p>
          <a:p>
            <a:pPr>
              <a:spcAft>
                <a:spcPts val="1800"/>
              </a:spcAft>
            </a:pPr>
            <a:r>
              <a:rPr lang="hu-HU" dirty="0" smtClean="0"/>
              <a:t>Általános hozzáférés</a:t>
            </a:r>
          </a:p>
          <a:p>
            <a:pPr>
              <a:spcAft>
                <a:spcPts val="1800"/>
              </a:spcAft>
            </a:pPr>
            <a:r>
              <a:rPr lang="hu-HU" dirty="0" smtClean="0"/>
              <a:t>Önfenntartó működés</a:t>
            </a:r>
          </a:p>
          <a:p>
            <a:pPr>
              <a:spcAft>
                <a:spcPts val="1800"/>
              </a:spcAft>
            </a:pPr>
            <a:r>
              <a:rPr lang="hu-HU" dirty="0" smtClean="0"/>
              <a:t>Államháztartáson kívüli elszámolhatóság  és valódi magántőke bevonás</a:t>
            </a:r>
          </a:p>
          <a:p>
            <a:pPr>
              <a:spcAft>
                <a:spcPts val="1800"/>
              </a:spcAft>
            </a:pP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DF96A843-BD0E-4B80-954E-62B12513F646}" type="slidenum">
              <a:rPr lang="en-GB" sz="1400"/>
              <a:pPr algn="r" eaLnBrk="0" hangingPunct="0"/>
              <a:t>21</a:t>
            </a:fld>
            <a:endParaRPr lang="en-GB" sz="140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839200" cy="838200"/>
          </a:xfrm>
        </p:spPr>
        <p:txBody>
          <a:bodyPr>
            <a:noAutofit/>
          </a:bodyPr>
          <a:lstStyle/>
          <a:p>
            <a:r>
              <a:rPr lang="hu-HU" sz="3200" dirty="0" smtClean="0"/>
              <a:t>Mennyi is az annyi? Mi a köz- és magán finanszírozás optimális mértéke?</a:t>
            </a:r>
            <a:endParaRPr lang="en-GB" sz="3200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</a:pPr>
            <a:r>
              <a:rPr lang="en-GB" sz="2800" b="1" dirty="0" err="1" smtClean="0">
                <a:solidFill>
                  <a:schemeClr val="accent2">
                    <a:lumMod val="75000"/>
                  </a:schemeClr>
                </a:solidFill>
              </a:rPr>
              <a:t>Elvi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800" b="1" dirty="0" err="1" smtClean="0">
                <a:solidFill>
                  <a:schemeClr val="accent2">
                    <a:lumMod val="75000"/>
                  </a:schemeClr>
                </a:solidFill>
              </a:rPr>
              <a:t>válasz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 “</a:t>
            </a:r>
            <a:r>
              <a:rPr lang="en-GB" sz="2800" b="1" dirty="0" err="1" smtClean="0">
                <a:solidFill>
                  <a:schemeClr val="accent2">
                    <a:lumMod val="75000"/>
                  </a:schemeClr>
                </a:solidFill>
              </a:rPr>
              <a:t>egyszerű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”: </a:t>
            </a:r>
          </a:p>
          <a:p>
            <a:pPr marL="853440" lvl="1" indent="-533400">
              <a:lnSpc>
                <a:spcPct val="80000"/>
              </a:lnSpc>
            </a:pPr>
            <a:r>
              <a:rPr lang="en-GB" sz="2300" dirty="0" smtClean="0"/>
              <a:t>a </a:t>
            </a:r>
            <a:r>
              <a:rPr lang="en-GB" sz="2300" dirty="0" err="1" smtClean="0"/>
              <a:t>köz</a:t>
            </a:r>
            <a:r>
              <a:rPr lang="en-GB" sz="2300" dirty="0" smtClean="0"/>
              <a:t>- </a:t>
            </a:r>
            <a:r>
              <a:rPr lang="en-GB" sz="2300" dirty="0" err="1" smtClean="0"/>
              <a:t>és</a:t>
            </a:r>
            <a:r>
              <a:rPr lang="en-GB" sz="2300" dirty="0" smtClean="0"/>
              <a:t> </a:t>
            </a:r>
            <a:r>
              <a:rPr lang="en-GB" sz="2300" dirty="0" err="1" smtClean="0"/>
              <a:t>magánfinanszírozás</a:t>
            </a:r>
            <a:r>
              <a:rPr lang="en-GB" sz="2300" dirty="0" smtClean="0"/>
              <a:t> </a:t>
            </a:r>
            <a:r>
              <a:rPr lang="en-GB" sz="2300" dirty="0" err="1" smtClean="0"/>
              <a:t>aránya</a:t>
            </a:r>
            <a:r>
              <a:rPr lang="en-GB" sz="2300" dirty="0" smtClean="0"/>
              <a:t> </a:t>
            </a:r>
            <a:r>
              <a:rPr lang="en-GB" sz="2300" dirty="0" err="1" smtClean="0"/>
              <a:t>akkor</a:t>
            </a:r>
            <a:r>
              <a:rPr lang="en-GB" sz="2300" dirty="0" smtClean="0"/>
              <a:t> </a:t>
            </a:r>
            <a:r>
              <a:rPr lang="en-GB" sz="2300" dirty="0" err="1" smtClean="0"/>
              <a:t>optimális</a:t>
            </a:r>
            <a:r>
              <a:rPr lang="en-GB" sz="2300" dirty="0" smtClean="0"/>
              <a:t>, ha </a:t>
            </a:r>
          </a:p>
          <a:p>
            <a:pPr marL="853440" lvl="1" indent="-533400">
              <a:lnSpc>
                <a:spcPct val="80000"/>
              </a:lnSpc>
            </a:pPr>
            <a:r>
              <a:rPr lang="en-GB" sz="2300" dirty="0" smtClean="0"/>
              <a:t>a “marginal social benefit” </a:t>
            </a:r>
            <a:r>
              <a:rPr lang="en-GB" sz="2300" dirty="0" err="1" smtClean="0"/>
              <a:t>és</a:t>
            </a:r>
            <a:r>
              <a:rPr lang="en-GB" sz="2300" dirty="0" smtClean="0"/>
              <a:t> a “marginal private benefit” </a:t>
            </a:r>
            <a:r>
              <a:rPr lang="en-GB" sz="2300" dirty="0" err="1" smtClean="0"/>
              <a:t>arányában</a:t>
            </a:r>
            <a:r>
              <a:rPr lang="en-GB" sz="2300" dirty="0" smtClean="0"/>
              <a:t> </a:t>
            </a:r>
            <a:r>
              <a:rPr lang="en-GB" sz="2300" dirty="0" err="1" smtClean="0"/>
              <a:t>kerül</a:t>
            </a:r>
            <a:r>
              <a:rPr lang="en-GB" sz="2300" dirty="0" smtClean="0"/>
              <a:t> </a:t>
            </a:r>
            <a:r>
              <a:rPr lang="en-GB" sz="2300" dirty="0" err="1" smtClean="0"/>
              <a:t>meghatározásra</a:t>
            </a:r>
            <a:endParaRPr lang="en-GB" sz="2300" dirty="0" smtClean="0"/>
          </a:p>
          <a:p>
            <a:pPr marL="533400" indent="-533400">
              <a:lnSpc>
                <a:spcPct val="80000"/>
              </a:lnSpc>
            </a:pPr>
            <a:r>
              <a:rPr lang="en-GB" sz="2800" b="1" dirty="0" err="1" smtClean="0">
                <a:solidFill>
                  <a:srgbClr val="B95B22"/>
                </a:solidFill>
              </a:rPr>
              <a:t>Gyakorlati</a:t>
            </a:r>
            <a:r>
              <a:rPr lang="en-GB" sz="2800" b="1" dirty="0" smtClean="0">
                <a:solidFill>
                  <a:srgbClr val="B95B22"/>
                </a:solidFill>
              </a:rPr>
              <a:t> </a:t>
            </a:r>
            <a:r>
              <a:rPr lang="en-GB" sz="2800" b="1" dirty="0" err="1" smtClean="0">
                <a:solidFill>
                  <a:srgbClr val="B95B22"/>
                </a:solidFill>
              </a:rPr>
              <a:t>megvalósítás</a:t>
            </a:r>
            <a:r>
              <a:rPr lang="en-GB" sz="2800" b="1" dirty="0" smtClean="0">
                <a:solidFill>
                  <a:srgbClr val="B95B22"/>
                </a:solidFill>
              </a:rPr>
              <a:t>: </a:t>
            </a:r>
            <a:r>
              <a:rPr lang="en-GB" sz="2800" b="1" dirty="0" err="1" smtClean="0">
                <a:solidFill>
                  <a:srgbClr val="B95B22"/>
                </a:solidFill>
              </a:rPr>
              <a:t>bonyolult</a:t>
            </a:r>
            <a:endParaRPr lang="en-GB" sz="2800" b="1" dirty="0" smtClean="0">
              <a:solidFill>
                <a:srgbClr val="B95B22"/>
              </a:solidFill>
            </a:endParaRPr>
          </a:p>
          <a:p>
            <a:pPr marL="933450" lvl="1" indent="-533400">
              <a:lnSpc>
                <a:spcPct val="80000"/>
              </a:lnSpc>
            </a:pPr>
            <a:r>
              <a:rPr lang="en-GB" dirty="0" err="1" smtClean="0"/>
              <a:t>Mérési</a:t>
            </a:r>
            <a:r>
              <a:rPr lang="en-GB" dirty="0" smtClean="0"/>
              <a:t>, </a:t>
            </a:r>
            <a:r>
              <a:rPr lang="en-GB" i="1" u="sng" dirty="0" err="1" smtClean="0"/>
              <a:t>mérhetőségi</a:t>
            </a:r>
            <a:r>
              <a:rPr lang="en-GB" i="1" u="sng" dirty="0" smtClean="0"/>
              <a:t>,</a:t>
            </a:r>
            <a:r>
              <a:rPr lang="en-GB" dirty="0" smtClean="0"/>
              <a:t> </a:t>
            </a:r>
            <a:r>
              <a:rPr lang="en-GB" dirty="0" err="1" smtClean="0"/>
              <a:t>metodikai</a:t>
            </a:r>
            <a:r>
              <a:rPr lang="en-GB" dirty="0" smtClean="0"/>
              <a:t> </a:t>
            </a:r>
            <a:r>
              <a:rPr lang="en-GB" dirty="0" err="1" smtClean="0"/>
              <a:t>problémák</a:t>
            </a:r>
            <a:r>
              <a:rPr lang="en-GB" dirty="0" smtClean="0"/>
              <a:t>: </a:t>
            </a:r>
          </a:p>
          <a:p>
            <a:pPr marL="1333500" lvl="2" indent="-533400">
              <a:lnSpc>
                <a:spcPct val="80000"/>
              </a:lnSpc>
              <a:buAutoNum type="romanLcParenBoth"/>
            </a:pPr>
            <a:r>
              <a:rPr lang="en-GB" dirty="0" err="1" smtClean="0"/>
              <a:t>technikailag</a:t>
            </a:r>
            <a:r>
              <a:rPr lang="en-GB" dirty="0" smtClean="0"/>
              <a:t> </a:t>
            </a:r>
            <a:r>
              <a:rPr lang="en-GB" dirty="0" err="1" smtClean="0"/>
              <a:t>számos</a:t>
            </a:r>
            <a:r>
              <a:rPr lang="en-GB" dirty="0" smtClean="0"/>
              <a:t> </a:t>
            </a:r>
            <a:r>
              <a:rPr lang="en-GB" dirty="0" err="1" smtClean="0"/>
              <a:t>kvantifikálható</a:t>
            </a:r>
            <a:r>
              <a:rPr lang="en-GB" dirty="0" smtClean="0"/>
              <a:t> </a:t>
            </a:r>
            <a:r>
              <a:rPr lang="en-GB" dirty="0" err="1" smtClean="0"/>
              <a:t>költség</a:t>
            </a:r>
            <a:r>
              <a:rPr lang="en-GB" dirty="0" smtClean="0"/>
              <a:t>- </a:t>
            </a:r>
            <a:r>
              <a:rPr lang="en-GB" dirty="0" err="1" smtClean="0"/>
              <a:t>és</a:t>
            </a:r>
            <a:r>
              <a:rPr lang="en-GB" dirty="0" smtClean="0"/>
              <a:t> </a:t>
            </a:r>
            <a:r>
              <a:rPr lang="en-GB" dirty="0" err="1" smtClean="0"/>
              <a:t>haszon</a:t>
            </a:r>
            <a:r>
              <a:rPr lang="en-GB" dirty="0" smtClean="0"/>
              <a:t> </a:t>
            </a:r>
            <a:r>
              <a:rPr lang="en-GB" dirty="0" err="1" smtClean="0"/>
              <a:t>elem</a:t>
            </a:r>
            <a:r>
              <a:rPr lang="en-GB" dirty="0" smtClean="0"/>
              <a:t> </a:t>
            </a:r>
            <a:r>
              <a:rPr lang="en-GB" dirty="0" err="1" smtClean="0"/>
              <a:t>kiszámolása</a:t>
            </a:r>
            <a:r>
              <a:rPr lang="en-GB" dirty="0" smtClean="0"/>
              <a:t> </a:t>
            </a:r>
            <a:r>
              <a:rPr lang="en-GB" dirty="0" err="1" smtClean="0"/>
              <a:t>technikailag</a:t>
            </a:r>
            <a:r>
              <a:rPr lang="en-GB" dirty="0" smtClean="0"/>
              <a:t> is </a:t>
            </a:r>
            <a:r>
              <a:rPr lang="en-GB" dirty="0" err="1" smtClean="0"/>
              <a:t>bonyolult</a:t>
            </a:r>
            <a:r>
              <a:rPr lang="en-GB" dirty="0" smtClean="0"/>
              <a:t> (</a:t>
            </a:r>
            <a:r>
              <a:rPr lang="en-GB" dirty="0" err="1" smtClean="0"/>
              <a:t>v.ö</a:t>
            </a:r>
            <a:r>
              <a:rPr lang="en-GB" dirty="0" smtClean="0"/>
              <a:t>. “</a:t>
            </a:r>
            <a:r>
              <a:rPr lang="en-GB" dirty="0" err="1" smtClean="0"/>
              <a:t>önköltség</a:t>
            </a:r>
            <a:r>
              <a:rPr lang="en-GB" dirty="0" smtClean="0"/>
              <a:t> </a:t>
            </a:r>
            <a:r>
              <a:rPr lang="en-GB" dirty="0" err="1" smtClean="0"/>
              <a:t>számítás</a:t>
            </a:r>
            <a:r>
              <a:rPr lang="en-GB" dirty="0" smtClean="0"/>
              <a:t>”) </a:t>
            </a:r>
          </a:p>
          <a:p>
            <a:pPr marL="1333500" lvl="2" indent="-533400">
              <a:lnSpc>
                <a:spcPct val="80000"/>
              </a:lnSpc>
              <a:buAutoNum type="romanLcParenBoth"/>
            </a:pPr>
            <a:r>
              <a:rPr lang="en-GB" dirty="0" err="1" smtClean="0"/>
              <a:t>számos</a:t>
            </a:r>
            <a:r>
              <a:rPr lang="en-GB" dirty="0" smtClean="0"/>
              <a:t> </a:t>
            </a:r>
            <a:r>
              <a:rPr lang="en-GB" dirty="0" err="1" smtClean="0"/>
              <a:t>alapvető</a:t>
            </a:r>
            <a:r>
              <a:rPr lang="en-GB" dirty="0" smtClean="0"/>
              <a:t> </a:t>
            </a:r>
            <a:r>
              <a:rPr lang="en-GB" dirty="0" err="1" smtClean="0"/>
              <a:t>fontosságú</a:t>
            </a:r>
            <a:r>
              <a:rPr lang="en-GB" dirty="0" smtClean="0"/>
              <a:t> </a:t>
            </a:r>
            <a:r>
              <a:rPr lang="en-GB" dirty="0" err="1" smtClean="0"/>
              <a:t>költség</a:t>
            </a:r>
            <a:r>
              <a:rPr lang="en-GB" dirty="0" smtClean="0"/>
              <a:t>- </a:t>
            </a:r>
            <a:r>
              <a:rPr lang="en-GB" dirty="0" err="1" smtClean="0"/>
              <a:t>és</a:t>
            </a:r>
            <a:r>
              <a:rPr lang="en-GB" dirty="0" smtClean="0"/>
              <a:t> </a:t>
            </a:r>
            <a:r>
              <a:rPr lang="en-GB" dirty="0" err="1" smtClean="0"/>
              <a:t>haszon</a:t>
            </a:r>
            <a:r>
              <a:rPr lang="en-GB" dirty="0" smtClean="0"/>
              <a:t> </a:t>
            </a:r>
            <a:r>
              <a:rPr lang="en-GB" dirty="0" err="1" smtClean="0"/>
              <a:t>nem</a:t>
            </a:r>
            <a:r>
              <a:rPr lang="en-GB" dirty="0" smtClean="0"/>
              <a:t> is </a:t>
            </a:r>
            <a:r>
              <a:rPr lang="en-GB" dirty="0" err="1" smtClean="0"/>
              <a:t>kvantifikálható</a:t>
            </a:r>
            <a:endParaRPr lang="en-GB" dirty="0" smtClean="0"/>
          </a:p>
          <a:p>
            <a:pPr marL="933450" lvl="1" indent="-533400">
              <a:lnSpc>
                <a:spcPct val="80000"/>
              </a:lnSpc>
            </a:pPr>
            <a:r>
              <a:rPr lang="en-GB" dirty="0" err="1" smtClean="0"/>
              <a:t>képzési</a:t>
            </a:r>
            <a:r>
              <a:rPr lang="en-GB" dirty="0" smtClean="0"/>
              <a:t> </a:t>
            </a:r>
            <a:r>
              <a:rPr lang="en-GB" dirty="0" err="1" smtClean="0"/>
              <a:t>programok</a:t>
            </a:r>
            <a:r>
              <a:rPr lang="en-GB" dirty="0" smtClean="0"/>
              <a:t> “</a:t>
            </a:r>
            <a:r>
              <a:rPr lang="en-GB" dirty="0" err="1" smtClean="0"/>
              <a:t>önköltsége</a:t>
            </a:r>
            <a:r>
              <a:rPr lang="en-GB" dirty="0" smtClean="0"/>
              <a:t>” </a:t>
            </a:r>
            <a:r>
              <a:rPr lang="en-GB" dirty="0" err="1" smtClean="0"/>
              <a:t>és</a:t>
            </a:r>
            <a:r>
              <a:rPr lang="en-GB" dirty="0" smtClean="0"/>
              <a:t> a “marginal social/private benefit” </a:t>
            </a:r>
            <a:r>
              <a:rPr lang="en-GB" dirty="0" err="1" smtClean="0"/>
              <a:t>viszonya</a:t>
            </a:r>
            <a:r>
              <a:rPr lang="en-GB" dirty="0" smtClean="0"/>
              <a:t> “</a:t>
            </a:r>
            <a:r>
              <a:rPr lang="en-GB" dirty="0" err="1" smtClean="0"/>
              <a:t>homályos</a:t>
            </a:r>
            <a:r>
              <a:rPr lang="en-GB" dirty="0" smtClean="0"/>
              <a:t>”</a:t>
            </a:r>
          </a:p>
          <a:p>
            <a:pPr marL="933450" lvl="1" indent="-533400">
              <a:lnSpc>
                <a:spcPct val="80000"/>
              </a:lnSpc>
            </a:pPr>
            <a:r>
              <a:rPr lang="en-GB" dirty="0" smtClean="0">
                <a:solidFill>
                  <a:srgbClr val="C20C86"/>
                </a:solidFill>
              </a:rPr>
              <a:t>A </a:t>
            </a:r>
            <a:r>
              <a:rPr lang="en-GB" dirty="0" err="1" smtClean="0">
                <a:solidFill>
                  <a:srgbClr val="C20C86"/>
                </a:solidFill>
              </a:rPr>
              <a:t>tandíj</a:t>
            </a:r>
            <a:r>
              <a:rPr lang="en-GB" dirty="0" smtClean="0">
                <a:solidFill>
                  <a:srgbClr val="C20C86"/>
                </a:solidFill>
              </a:rPr>
              <a:t> </a:t>
            </a:r>
            <a:r>
              <a:rPr lang="en-GB" dirty="0" err="1" smtClean="0">
                <a:solidFill>
                  <a:srgbClr val="C20C86"/>
                </a:solidFill>
              </a:rPr>
              <a:t>mértéke</a:t>
            </a:r>
            <a:r>
              <a:rPr lang="en-GB" dirty="0" smtClean="0">
                <a:solidFill>
                  <a:srgbClr val="C20C86"/>
                </a:solidFill>
              </a:rPr>
              <a:t> a </a:t>
            </a:r>
            <a:r>
              <a:rPr lang="en-GB" dirty="0" err="1" smtClean="0">
                <a:solidFill>
                  <a:srgbClr val="C20C86"/>
                </a:solidFill>
              </a:rPr>
              <a:t>várható</a:t>
            </a:r>
            <a:r>
              <a:rPr lang="en-GB" dirty="0" smtClean="0">
                <a:solidFill>
                  <a:srgbClr val="C20C86"/>
                </a:solidFill>
              </a:rPr>
              <a:t> </a:t>
            </a:r>
            <a:r>
              <a:rPr lang="en-GB" dirty="0" err="1" smtClean="0">
                <a:solidFill>
                  <a:srgbClr val="C20C86"/>
                </a:solidFill>
              </a:rPr>
              <a:t>egyéni</a:t>
            </a:r>
            <a:r>
              <a:rPr lang="en-GB" dirty="0" smtClean="0">
                <a:solidFill>
                  <a:srgbClr val="C20C86"/>
                </a:solidFill>
              </a:rPr>
              <a:t> </a:t>
            </a:r>
            <a:r>
              <a:rPr lang="en-GB" dirty="0" err="1" smtClean="0">
                <a:solidFill>
                  <a:srgbClr val="C20C86"/>
                </a:solidFill>
              </a:rPr>
              <a:t>haszonnal</a:t>
            </a:r>
            <a:r>
              <a:rPr lang="en-GB" dirty="0" smtClean="0">
                <a:solidFill>
                  <a:srgbClr val="C20C86"/>
                </a:solidFill>
              </a:rPr>
              <a:t> </a:t>
            </a:r>
            <a:r>
              <a:rPr lang="en-GB" dirty="0" err="1" smtClean="0">
                <a:solidFill>
                  <a:srgbClr val="C20C86"/>
                </a:solidFill>
              </a:rPr>
              <a:t>kell</a:t>
            </a:r>
            <a:r>
              <a:rPr lang="en-GB" dirty="0" smtClean="0">
                <a:solidFill>
                  <a:srgbClr val="C20C86"/>
                </a:solidFill>
              </a:rPr>
              <a:t> </a:t>
            </a:r>
            <a:r>
              <a:rPr lang="en-GB" dirty="0" err="1" smtClean="0">
                <a:solidFill>
                  <a:srgbClr val="C20C86"/>
                </a:solidFill>
              </a:rPr>
              <a:t>arányos</a:t>
            </a:r>
            <a:r>
              <a:rPr lang="en-GB" dirty="0" smtClean="0">
                <a:solidFill>
                  <a:srgbClr val="C20C86"/>
                </a:solidFill>
              </a:rPr>
              <a:t> </a:t>
            </a:r>
            <a:r>
              <a:rPr lang="en-GB" dirty="0" err="1" smtClean="0">
                <a:solidFill>
                  <a:srgbClr val="C20C86"/>
                </a:solidFill>
              </a:rPr>
              <a:t>legyen</a:t>
            </a:r>
            <a:r>
              <a:rPr lang="en-GB" dirty="0" smtClean="0">
                <a:solidFill>
                  <a:srgbClr val="C20C86"/>
                </a:solidFill>
              </a:rPr>
              <a:t>, </a:t>
            </a:r>
            <a:r>
              <a:rPr lang="en-GB" dirty="0" err="1" smtClean="0">
                <a:solidFill>
                  <a:srgbClr val="C20C86"/>
                </a:solidFill>
              </a:rPr>
              <a:t>nem</a:t>
            </a:r>
            <a:r>
              <a:rPr lang="en-GB" dirty="0" smtClean="0">
                <a:solidFill>
                  <a:srgbClr val="C20C86"/>
                </a:solidFill>
              </a:rPr>
              <a:t> </a:t>
            </a:r>
            <a:r>
              <a:rPr lang="en-GB" dirty="0" err="1" smtClean="0">
                <a:solidFill>
                  <a:srgbClr val="C20C86"/>
                </a:solidFill>
              </a:rPr>
              <a:t>pedig</a:t>
            </a:r>
            <a:r>
              <a:rPr lang="en-GB" dirty="0" smtClean="0">
                <a:solidFill>
                  <a:srgbClr val="C20C86"/>
                </a:solidFill>
              </a:rPr>
              <a:t> a </a:t>
            </a:r>
            <a:r>
              <a:rPr lang="en-GB" dirty="0" err="1" smtClean="0">
                <a:solidFill>
                  <a:srgbClr val="C20C86"/>
                </a:solidFill>
              </a:rPr>
              <a:t>képzési</a:t>
            </a:r>
            <a:r>
              <a:rPr lang="en-GB" dirty="0" smtClean="0">
                <a:solidFill>
                  <a:srgbClr val="C20C86"/>
                </a:solidFill>
              </a:rPr>
              <a:t> </a:t>
            </a:r>
            <a:r>
              <a:rPr lang="en-GB" dirty="0" err="1" smtClean="0">
                <a:solidFill>
                  <a:srgbClr val="C20C86"/>
                </a:solidFill>
              </a:rPr>
              <a:t>programok</a:t>
            </a:r>
            <a:r>
              <a:rPr lang="en-GB" dirty="0" smtClean="0">
                <a:solidFill>
                  <a:srgbClr val="C20C86"/>
                </a:solidFill>
              </a:rPr>
              <a:t> </a:t>
            </a:r>
            <a:r>
              <a:rPr lang="en-GB" dirty="0" err="1" smtClean="0">
                <a:solidFill>
                  <a:srgbClr val="C20C86"/>
                </a:solidFill>
              </a:rPr>
              <a:t>önköltségével</a:t>
            </a:r>
            <a:endParaRPr lang="en-GB" dirty="0" smtClean="0">
              <a:solidFill>
                <a:srgbClr val="C20C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sz="3200" dirty="0" err="1" smtClean="0"/>
              <a:t>Elvileg</a:t>
            </a:r>
            <a:r>
              <a:rPr lang="en-US" sz="3200" dirty="0" smtClean="0"/>
              <a:t> </a:t>
            </a:r>
            <a:r>
              <a:rPr lang="en-US" sz="3200" dirty="0" err="1" smtClean="0"/>
              <a:t>kívánatos-e</a:t>
            </a:r>
            <a:r>
              <a:rPr lang="en-US" sz="3200" dirty="0" smtClean="0"/>
              <a:t> </a:t>
            </a:r>
            <a:r>
              <a:rPr lang="en-US" sz="3200" dirty="0" err="1" smtClean="0"/>
              <a:t>hogy</a:t>
            </a:r>
            <a:r>
              <a:rPr lang="en-US" sz="3200" dirty="0" smtClean="0"/>
              <a:t> </a:t>
            </a:r>
            <a:r>
              <a:rPr lang="en-US" sz="3200" dirty="0" err="1" smtClean="0"/>
              <a:t>önfinanszírozó</a:t>
            </a:r>
            <a:r>
              <a:rPr lang="en-US" sz="3200" dirty="0" smtClean="0"/>
              <a:t> </a:t>
            </a:r>
            <a:r>
              <a:rPr lang="en-US" sz="3200" dirty="0" err="1" smtClean="0"/>
              <a:t>legyen</a:t>
            </a:r>
            <a:r>
              <a:rPr lang="en-US" sz="3200" dirty="0" smtClean="0"/>
              <a:t> a </a:t>
            </a:r>
            <a:r>
              <a:rPr lang="en-US" sz="3200" dirty="0" err="1" smtClean="0"/>
              <a:t>felsőoktatás</a:t>
            </a:r>
            <a:r>
              <a:rPr lang="en-US" sz="3200" dirty="0" smtClean="0"/>
              <a:t> </a:t>
            </a:r>
            <a:r>
              <a:rPr lang="en-US" sz="3200" dirty="0" err="1" smtClean="0"/>
              <a:t>és</a:t>
            </a:r>
            <a:r>
              <a:rPr lang="en-US" sz="3200" dirty="0" smtClean="0"/>
              <a:t> a </a:t>
            </a:r>
            <a:r>
              <a:rPr lang="en-US" sz="3200" dirty="0" err="1" smtClean="0"/>
              <a:t>hallgatók</a:t>
            </a:r>
            <a:r>
              <a:rPr lang="en-US" sz="3200" dirty="0" smtClean="0"/>
              <a:t> </a:t>
            </a:r>
            <a:r>
              <a:rPr lang="en-US" sz="3200" dirty="0" err="1" smtClean="0"/>
              <a:t>befizetéseiből</a:t>
            </a:r>
            <a:r>
              <a:rPr lang="en-US" sz="3200" dirty="0" smtClean="0"/>
              <a:t> </a:t>
            </a:r>
            <a:r>
              <a:rPr lang="en-US" sz="3200" dirty="0" err="1" smtClean="0"/>
              <a:t>éljen</a:t>
            </a:r>
            <a:r>
              <a:rPr lang="en-US" sz="3200" dirty="0" smtClean="0"/>
              <a:t> meg?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24A60BA-A3FE-45EC-9A7E-F344CF8AC60B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133600"/>
            <a:ext cx="8839200" cy="4724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 err="1" smtClean="0"/>
              <a:t>Egy</a:t>
            </a:r>
            <a:r>
              <a:rPr lang="en-US" sz="2800" dirty="0" smtClean="0"/>
              <a:t> </a:t>
            </a:r>
            <a:r>
              <a:rPr lang="en-US" sz="2800" dirty="0" err="1" smtClean="0"/>
              <a:t>felsőoktatási</a:t>
            </a:r>
            <a:r>
              <a:rPr lang="en-US" sz="2800" dirty="0" smtClean="0"/>
              <a:t> </a:t>
            </a:r>
            <a:r>
              <a:rPr lang="en-US" sz="2800" dirty="0" err="1" smtClean="0"/>
              <a:t>intézmény</a:t>
            </a:r>
            <a:r>
              <a:rPr lang="en-US" sz="2800" dirty="0" smtClean="0"/>
              <a:t> </a:t>
            </a:r>
            <a:r>
              <a:rPr lang="en-US" sz="2800" dirty="0" err="1" smtClean="0"/>
              <a:t>nemcsak</a:t>
            </a:r>
            <a:r>
              <a:rPr lang="en-US" sz="2800" dirty="0" smtClean="0"/>
              <a:t> </a:t>
            </a:r>
            <a:r>
              <a:rPr lang="en-US" sz="2800" dirty="0" err="1" smtClean="0"/>
              <a:t>létező</a:t>
            </a:r>
            <a:r>
              <a:rPr lang="en-US" sz="2800" dirty="0" smtClean="0"/>
              <a:t> </a:t>
            </a:r>
            <a:r>
              <a:rPr lang="en-US" sz="2800" dirty="0" err="1" smtClean="0"/>
              <a:t>ismereteket</a:t>
            </a:r>
            <a:r>
              <a:rPr lang="en-US" sz="2800" dirty="0" smtClean="0"/>
              <a:t> </a:t>
            </a:r>
            <a:r>
              <a:rPr lang="en-US" sz="2800" dirty="0" err="1" smtClean="0"/>
              <a:t>oktat</a:t>
            </a:r>
            <a:r>
              <a:rPr lang="en-US" sz="2800" dirty="0" smtClean="0"/>
              <a:t>, de </a:t>
            </a:r>
            <a:r>
              <a:rPr lang="en-US" sz="2800" dirty="0" err="1" smtClean="0"/>
              <a:t>új</a:t>
            </a:r>
            <a:r>
              <a:rPr lang="en-US" sz="2800" dirty="0" smtClean="0"/>
              <a:t> </a:t>
            </a:r>
            <a:r>
              <a:rPr lang="en-US" sz="2800" dirty="0" err="1" smtClean="0"/>
              <a:t>ismereteket</a:t>
            </a:r>
            <a:r>
              <a:rPr lang="en-US" sz="2800" dirty="0" smtClean="0"/>
              <a:t> is </a:t>
            </a:r>
            <a:r>
              <a:rPr lang="en-US" sz="2800" dirty="0" err="1" smtClean="0"/>
              <a:t>produkál</a:t>
            </a:r>
            <a:r>
              <a:rPr lang="en-US" sz="2800" dirty="0" smtClean="0"/>
              <a:t> (</a:t>
            </a:r>
            <a:r>
              <a:rPr lang="en-US" sz="2800" dirty="0" err="1" smtClean="0"/>
              <a:t>kutat</a:t>
            </a:r>
            <a:r>
              <a:rPr lang="en-US" sz="2800" dirty="0" smtClean="0"/>
              <a:t> is). 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A </a:t>
            </a:r>
            <a:r>
              <a:rPr lang="en-US" sz="2800" dirty="0" err="1" smtClean="0">
                <a:solidFill>
                  <a:srgbClr val="FF3300"/>
                </a:solidFill>
              </a:rPr>
              <a:t>kutatási</a:t>
            </a:r>
            <a:r>
              <a:rPr lang="en-US" sz="2800" dirty="0" smtClean="0">
                <a:solidFill>
                  <a:srgbClr val="FF3300"/>
                </a:solidFill>
              </a:rPr>
              <a:t> </a:t>
            </a:r>
            <a:r>
              <a:rPr lang="en-US" sz="2800" dirty="0" err="1" smtClean="0">
                <a:solidFill>
                  <a:srgbClr val="FF3300"/>
                </a:solidFill>
              </a:rPr>
              <a:t>eredmény</a:t>
            </a:r>
            <a:r>
              <a:rPr lang="en-US" sz="2800" dirty="0" smtClean="0">
                <a:solidFill>
                  <a:srgbClr val="FF3300"/>
                </a:solidFill>
              </a:rPr>
              <a:t>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3300"/>
                </a:solidFill>
              </a:rPr>
              <a:t>public good</a:t>
            </a:r>
            <a:r>
              <a:rPr lang="en-US" sz="2800" dirty="0" smtClean="0"/>
              <a:t>”-</a:t>
            </a:r>
            <a:r>
              <a:rPr lang="en-US" sz="2800" dirty="0" err="1" smtClean="0"/>
              <a:t>ként</a:t>
            </a:r>
            <a:r>
              <a:rPr lang="en-US" sz="2800" dirty="0" smtClean="0"/>
              <a:t> </a:t>
            </a:r>
            <a:r>
              <a:rPr lang="en-US" sz="2800" dirty="0" err="1" smtClean="0"/>
              <a:t>viselkedik</a:t>
            </a:r>
            <a:r>
              <a:rPr lang="en-US" sz="2800" dirty="0" smtClean="0"/>
              <a:t>, </a:t>
            </a:r>
            <a:r>
              <a:rPr lang="en-US" sz="2800" dirty="0" err="1" smtClean="0"/>
              <a:t>hacsak</a:t>
            </a:r>
            <a:r>
              <a:rPr lang="en-US" sz="2800" dirty="0" smtClean="0"/>
              <a:t> </a:t>
            </a:r>
            <a:r>
              <a:rPr lang="en-US" sz="2800" dirty="0" err="1" smtClean="0"/>
              <a:t>nem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ipari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titokként</a:t>
            </a:r>
            <a:r>
              <a:rPr lang="en-US" sz="2800" dirty="0" smtClean="0"/>
              <a:t> </a:t>
            </a:r>
            <a:r>
              <a:rPr lang="en-US" sz="2800" dirty="0" err="1" smtClean="0"/>
              <a:t>kezelik</a:t>
            </a:r>
            <a:r>
              <a:rPr lang="en-US" sz="2800" dirty="0" smtClean="0"/>
              <a:t>. </a:t>
            </a:r>
            <a:r>
              <a:rPr lang="en-US" sz="2800" dirty="0" err="1" smtClean="0"/>
              <a:t>Ezért</a:t>
            </a:r>
            <a:r>
              <a:rPr lang="en-US" sz="2800" dirty="0" smtClean="0"/>
              <a:t> </a:t>
            </a:r>
            <a:r>
              <a:rPr lang="en-US" sz="2800" dirty="0" err="1" smtClean="0"/>
              <a:t>közkinccsé</a:t>
            </a:r>
            <a:r>
              <a:rPr lang="en-US" sz="2800" dirty="0" smtClean="0"/>
              <a:t> </a:t>
            </a:r>
            <a:r>
              <a:rPr lang="en-US" sz="2800" dirty="0" err="1" smtClean="0"/>
              <a:t>váló</a:t>
            </a:r>
            <a:r>
              <a:rPr lang="en-US" sz="2800" dirty="0" smtClean="0"/>
              <a:t> </a:t>
            </a:r>
            <a:r>
              <a:rPr lang="en-US" sz="2800" dirty="0" err="1" smtClean="0"/>
              <a:t>új</a:t>
            </a:r>
            <a:r>
              <a:rPr lang="en-US" sz="2800" dirty="0" smtClean="0"/>
              <a:t> </a:t>
            </a:r>
            <a:r>
              <a:rPr lang="en-US" sz="2800" dirty="0" err="1" smtClean="0"/>
              <a:t>ismeret</a:t>
            </a:r>
            <a:r>
              <a:rPr lang="en-US" sz="2800" dirty="0" smtClean="0"/>
              <a:t> </a:t>
            </a:r>
            <a:r>
              <a:rPr lang="en-US" sz="2800" dirty="0" err="1" smtClean="0"/>
              <a:t>nem</a:t>
            </a:r>
            <a:r>
              <a:rPr lang="en-US" sz="2800" dirty="0" smtClean="0"/>
              <a:t> fog </a:t>
            </a:r>
            <a:r>
              <a:rPr lang="en-US" sz="2800" dirty="0" err="1" smtClean="0"/>
              <a:t>előállni</a:t>
            </a:r>
            <a:r>
              <a:rPr lang="en-US" sz="2800" dirty="0" smtClean="0"/>
              <a:t>, ha </a:t>
            </a:r>
            <a:r>
              <a:rPr lang="en-US" sz="2800" dirty="0" err="1" smtClean="0"/>
              <a:t>nincs</a:t>
            </a:r>
            <a:r>
              <a:rPr lang="en-US" sz="2800" dirty="0" smtClean="0"/>
              <a:t> </a:t>
            </a:r>
            <a:r>
              <a:rPr lang="en-US" sz="2800" dirty="0" err="1" smtClean="0"/>
              <a:t>megoldva</a:t>
            </a:r>
            <a:r>
              <a:rPr lang="en-US" sz="2800" dirty="0" smtClean="0"/>
              <a:t> a </a:t>
            </a:r>
            <a:r>
              <a:rPr lang="en-US" sz="2800" dirty="0" err="1" smtClean="0"/>
              <a:t>kutatás</a:t>
            </a:r>
            <a:r>
              <a:rPr lang="en-US" sz="2800" dirty="0" smtClean="0"/>
              <a:t> </a:t>
            </a:r>
            <a:r>
              <a:rPr lang="en-US" sz="2800" dirty="0" err="1" smtClean="0"/>
              <a:t>közfinanszírozása</a:t>
            </a:r>
            <a:endParaRPr lang="en-US" sz="2800" dirty="0" smtClean="0"/>
          </a:p>
          <a:p>
            <a:pPr>
              <a:spcAft>
                <a:spcPts val="600"/>
              </a:spcAft>
            </a:pPr>
            <a:r>
              <a:rPr lang="en-US" sz="2800" dirty="0" smtClean="0"/>
              <a:t>A </a:t>
            </a:r>
            <a:r>
              <a:rPr lang="en-US" sz="2800" dirty="0" err="1" smtClean="0"/>
              <a:t>kutatási</a:t>
            </a:r>
            <a:r>
              <a:rPr lang="en-US" sz="2800" dirty="0" smtClean="0"/>
              <a:t> </a:t>
            </a:r>
            <a:r>
              <a:rPr lang="en-US" sz="2800" dirty="0" err="1" smtClean="0"/>
              <a:t>költségek</a:t>
            </a:r>
            <a:r>
              <a:rPr lang="en-US" sz="2800" dirty="0" smtClean="0"/>
              <a:t> </a:t>
            </a:r>
            <a:r>
              <a:rPr lang="en-US" sz="2800" dirty="0" err="1" smtClean="0"/>
              <a:t>épp</a:t>
            </a:r>
            <a:r>
              <a:rPr lang="en-US" sz="2800" dirty="0" smtClean="0"/>
              <a:t> a </a:t>
            </a:r>
            <a:r>
              <a:rPr lang="en-US" sz="2800" dirty="0" err="1" smtClean="0"/>
              <a:t>kutatási</a:t>
            </a:r>
            <a:r>
              <a:rPr lang="en-US" sz="2800" dirty="0" smtClean="0"/>
              <a:t> </a:t>
            </a:r>
            <a:r>
              <a:rPr lang="en-US" sz="2800" dirty="0" err="1" smtClean="0"/>
              <a:t>eredmények</a:t>
            </a:r>
            <a:r>
              <a:rPr lang="en-US" sz="2800" dirty="0" smtClean="0"/>
              <a:t> public good </a:t>
            </a:r>
            <a:r>
              <a:rPr lang="en-US" sz="2800" dirty="0" err="1" smtClean="0"/>
              <a:t>jelleg</a:t>
            </a:r>
            <a:r>
              <a:rPr lang="en-US" sz="2800" dirty="0" smtClean="0"/>
              <a:t> </a:t>
            </a:r>
            <a:r>
              <a:rPr lang="en-US" sz="2800" dirty="0" err="1" smtClean="0"/>
              <a:t>miatt</a:t>
            </a:r>
            <a:r>
              <a:rPr lang="en-US" sz="2800" dirty="0" smtClean="0"/>
              <a:t> </a:t>
            </a:r>
            <a:r>
              <a:rPr lang="en-US" sz="2800" dirty="0" err="1" smtClean="0"/>
              <a:t>nem</a:t>
            </a:r>
            <a:r>
              <a:rPr lang="en-US" sz="2800" dirty="0" smtClean="0"/>
              <a:t> </a:t>
            </a:r>
            <a:r>
              <a:rPr lang="en-US" sz="2800" dirty="0" err="1" smtClean="0"/>
              <a:t>háríthatóak</a:t>
            </a:r>
            <a:r>
              <a:rPr lang="en-US" sz="2800" dirty="0" smtClean="0"/>
              <a:t> </a:t>
            </a:r>
            <a:r>
              <a:rPr lang="en-US" sz="2800" dirty="0" err="1" smtClean="0"/>
              <a:t>át</a:t>
            </a:r>
            <a:r>
              <a:rPr lang="en-US" sz="2800" dirty="0" smtClean="0"/>
              <a:t> a </a:t>
            </a:r>
            <a:r>
              <a:rPr lang="en-US" sz="2800" dirty="0" err="1" smtClean="0"/>
              <a:t>hallgatókra</a:t>
            </a:r>
            <a:r>
              <a:rPr lang="en-US" sz="2800" dirty="0" smtClean="0"/>
              <a:t>. </a:t>
            </a:r>
          </a:p>
          <a:p>
            <a:pPr>
              <a:spcAft>
                <a:spcPts val="600"/>
              </a:spcAft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9144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Helyes-e</a:t>
            </a:r>
            <a:r>
              <a:rPr lang="en-US" sz="3200" dirty="0" smtClean="0"/>
              <a:t> ha a </a:t>
            </a:r>
            <a:r>
              <a:rPr lang="en-US" sz="3200" dirty="0" err="1" smtClean="0"/>
              <a:t>képzés</a:t>
            </a:r>
            <a:r>
              <a:rPr lang="en-US" sz="3200" dirty="0" smtClean="0"/>
              <a:t> </a:t>
            </a:r>
            <a:r>
              <a:rPr lang="en-US" sz="3200" i="1" u="sng" dirty="0" err="1" smtClean="0">
                <a:solidFill>
                  <a:srgbClr val="0000FF"/>
                </a:solidFill>
              </a:rPr>
              <a:t>összes</a:t>
            </a:r>
            <a:r>
              <a:rPr lang="en-US" sz="3200" dirty="0" smtClean="0"/>
              <a:t> </a:t>
            </a:r>
            <a:r>
              <a:rPr lang="en-US" sz="3200" dirty="0" err="1" smtClean="0"/>
              <a:t>költségét</a:t>
            </a:r>
            <a:r>
              <a:rPr lang="en-US" sz="3200" dirty="0" smtClean="0"/>
              <a:t> a </a:t>
            </a:r>
            <a:r>
              <a:rPr lang="en-US" sz="3200" dirty="0" err="1" smtClean="0"/>
              <a:t>hallgató</a:t>
            </a:r>
            <a:r>
              <a:rPr lang="en-US" sz="3200" dirty="0" smtClean="0"/>
              <a:t> </a:t>
            </a:r>
            <a:r>
              <a:rPr lang="en-US" sz="3200" dirty="0" err="1" smtClean="0"/>
              <a:t>fizeti</a:t>
            </a:r>
            <a:r>
              <a:rPr lang="en-US" sz="3200" dirty="0" smtClean="0"/>
              <a:t> meg?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24A60BA-A3FE-45EC-9A7E-F344CF8AC60B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6019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Ha a </a:t>
            </a:r>
            <a:r>
              <a:rPr lang="en-US" sz="2400" dirty="0" err="1" smtClean="0"/>
              <a:t>képzésnek</a:t>
            </a:r>
            <a:r>
              <a:rPr lang="en-US" sz="2400" dirty="0" smtClean="0"/>
              <a:t> </a:t>
            </a:r>
            <a:r>
              <a:rPr lang="en-US" sz="2400" dirty="0" err="1" smtClean="0"/>
              <a:t>nem</a:t>
            </a:r>
            <a:r>
              <a:rPr lang="en-US" sz="2400" dirty="0" smtClean="0"/>
              <a:t> </a:t>
            </a:r>
            <a:r>
              <a:rPr lang="en-US" sz="2400" dirty="0" err="1" smtClean="0"/>
              <a:t>lenne</a:t>
            </a:r>
            <a:r>
              <a:rPr lang="en-US" sz="2400" dirty="0" smtClean="0"/>
              <a:t> </a:t>
            </a:r>
            <a:r>
              <a:rPr lang="en-US" sz="2400" dirty="0" err="1" smtClean="0"/>
              <a:t>semmilyen</a:t>
            </a:r>
            <a:r>
              <a:rPr lang="en-US" sz="2400" dirty="0" smtClean="0"/>
              <a:t> </a:t>
            </a:r>
            <a:r>
              <a:rPr lang="en-US" sz="2400" dirty="0" err="1" smtClean="0"/>
              <a:t>externália</a:t>
            </a:r>
            <a:r>
              <a:rPr lang="en-US" sz="2400" dirty="0" smtClean="0"/>
              <a:t> </a:t>
            </a:r>
            <a:r>
              <a:rPr lang="en-US" sz="2400" dirty="0" err="1" smtClean="0"/>
              <a:t>hatása</a:t>
            </a:r>
            <a:r>
              <a:rPr lang="en-US" sz="2400" dirty="0" smtClean="0"/>
              <a:t> (</a:t>
            </a:r>
            <a:r>
              <a:rPr lang="en-US" sz="2400" dirty="0" err="1" smtClean="0"/>
              <a:t>társadalmi</a:t>
            </a:r>
            <a:r>
              <a:rPr lang="en-US" sz="2400" dirty="0" smtClean="0"/>
              <a:t> </a:t>
            </a:r>
            <a:r>
              <a:rPr lang="en-US" sz="2400" dirty="0" err="1" smtClean="0"/>
              <a:t>haszna</a:t>
            </a:r>
            <a:r>
              <a:rPr lang="en-US" sz="2400" dirty="0" smtClean="0"/>
              <a:t>), </a:t>
            </a:r>
            <a:r>
              <a:rPr lang="en-US" sz="2400" dirty="0" err="1" smtClean="0"/>
              <a:t>és</a:t>
            </a:r>
            <a:r>
              <a:rPr lang="en-US" sz="2400" dirty="0" smtClean="0"/>
              <a:t> ha a </a:t>
            </a:r>
            <a:r>
              <a:rPr lang="en-US" sz="2400" dirty="0" err="1" smtClean="0"/>
              <a:t>képzés</a:t>
            </a:r>
            <a:r>
              <a:rPr lang="en-US" sz="2400" dirty="0" smtClean="0"/>
              <a:t> </a:t>
            </a:r>
            <a:r>
              <a:rPr lang="en-US" sz="2400" dirty="0" err="1" smtClean="0"/>
              <a:t>kizárólag</a:t>
            </a:r>
            <a:r>
              <a:rPr lang="en-US" sz="2400" dirty="0" smtClean="0"/>
              <a:t> </a:t>
            </a:r>
            <a:r>
              <a:rPr lang="en-US" sz="2400" dirty="0" err="1" smtClean="0"/>
              <a:t>egyéni</a:t>
            </a:r>
            <a:r>
              <a:rPr lang="en-US" sz="2400" dirty="0" smtClean="0"/>
              <a:t> “</a:t>
            </a:r>
            <a:r>
              <a:rPr lang="en-US" sz="2400" dirty="0" err="1" smtClean="0"/>
              <a:t>fogyasztási</a:t>
            </a:r>
            <a:r>
              <a:rPr lang="en-US" sz="2400" dirty="0" smtClean="0"/>
              <a:t> </a:t>
            </a:r>
            <a:r>
              <a:rPr lang="en-US" sz="2400" dirty="0" err="1" smtClean="0"/>
              <a:t>jószág</a:t>
            </a:r>
            <a:r>
              <a:rPr lang="en-US" sz="2400" dirty="0" smtClean="0"/>
              <a:t>” </a:t>
            </a:r>
            <a:r>
              <a:rPr lang="en-US" sz="2400" dirty="0" err="1" smtClean="0"/>
              <a:t>lenne</a:t>
            </a:r>
            <a:r>
              <a:rPr lang="en-US" sz="2400" dirty="0" smtClean="0"/>
              <a:t>, </a:t>
            </a:r>
            <a:r>
              <a:rPr lang="en-US" sz="2400" dirty="0" err="1" smtClean="0"/>
              <a:t>akkor</a:t>
            </a:r>
            <a:r>
              <a:rPr lang="en-US" sz="2400" dirty="0" smtClean="0"/>
              <a:t> </a:t>
            </a:r>
            <a:r>
              <a:rPr lang="en-US" sz="2400" dirty="0" err="1" smtClean="0"/>
              <a:t>indokolt</a:t>
            </a:r>
            <a:r>
              <a:rPr lang="en-US" sz="2400" dirty="0" smtClean="0"/>
              <a:t> </a:t>
            </a:r>
            <a:r>
              <a:rPr lang="en-US" sz="2400" dirty="0" err="1" smtClean="0"/>
              <a:t>lenne</a:t>
            </a:r>
            <a:r>
              <a:rPr lang="en-US" sz="2400" dirty="0" smtClean="0"/>
              <a:t>, </a:t>
            </a:r>
            <a:r>
              <a:rPr lang="en-US" sz="2400" dirty="0" err="1" smtClean="0"/>
              <a:t>hogy</a:t>
            </a:r>
            <a:r>
              <a:rPr lang="en-US" sz="2400" dirty="0" smtClean="0"/>
              <a:t> </a:t>
            </a:r>
            <a:r>
              <a:rPr lang="en-US" sz="2400" dirty="0" err="1" smtClean="0"/>
              <a:t>költségét</a:t>
            </a:r>
            <a:r>
              <a:rPr lang="en-US" sz="2400" dirty="0" smtClean="0"/>
              <a:t> </a:t>
            </a:r>
            <a:r>
              <a:rPr lang="en-US" sz="2400" dirty="0" err="1" smtClean="0"/>
              <a:t>teljes</a:t>
            </a:r>
            <a:r>
              <a:rPr lang="en-US" sz="2400" dirty="0" smtClean="0"/>
              <a:t> </a:t>
            </a:r>
            <a:r>
              <a:rPr lang="en-US" sz="2400" dirty="0" err="1" smtClean="0"/>
              <a:t>mértékben</a:t>
            </a:r>
            <a:r>
              <a:rPr lang="en-US" sz="2400" dirty="0" smtClean="0"/>
              <a:t> </a:t>
            </a: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és</a:t>
            </a:r>
            <a:r>
              <a:rPr lang="en-US" sz="2400" dirty="0" smtClean="0"/>
              <a:t> </a:t>
            </a:r>
            <a:r>
              <a:rPr lang="en-US" sz="2400" dirty="0" err="1" smtClean="0"/>
              <a:t>csakis</a:t>
            </a:r>
            <a:r>
              <a:rPr lang="en-US" sz="2400" dirty="0" smtClean="0"/>
              <a:t> </a:t>
            </a: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fedezze</a:t>
            </a:r>
            <a:r>
              <a:rPr lang="en-US" sz="2400" dirty="0" smtClean="0"/>
              <a:t>, </a:t>
            </a:r>
            <a:r>
              <a:rPr lang="en-US" sz="2400" dirty="0" err="1" smtClean="0"/>
              <a:t>aki</a:t>
            </a:r>
            <a:r>
              <a:rPr lang="en-US" sz="2400" dirty="0" smtClean="0"/>
              <a:t> “</a:t>
            </a:r>
            <a:r>
              <a:rPr lang="en-US" sz="2400" dirty="0" err="1" smtClean="0"/>
              <a:t>fogyasztja</a:t>
            </a:r>
            <a:r>
              <a:rPr lang="en-US" sz="2400" dirty="0" smtClean="0"/>
              <a:t>” (</a:t>
            </a:r>
            <a:r>
              <a:rPr lang="en-US" sz="2400" dirty="0" err="1" smtClean="0"/>
              <a:t>l</a:t>
            </a:r>
            <a:r>
              <a:rPr lang="en-US" sz="2400" dirty="0" smtClean="0"/>
              <a:t>. pl.: </a:t>
            </a:r>
            <a:r>
              <a:rPr lang="en-US" sz="2400" dirty="0" err="1" smtClean="0"/>
              <a:t>csokoládé</a:t>
            </a:r>
            <a:r>
              <a:rPr lang="en-US" sz="2400" dirty="0" smtClean="0"/>
              <a:t>, </a:t>
            </a:r>
            <a:r>
              <a:rPr lang="en-US" sz="2400" dirty="0" err="1" smtClean="0"/>
              <a:t>luxus</a:t>
            </a:r>
            <a:r>
              <a:rPr lang="en-US" sz="2400" dirty="0" smtClean="0"/>
              <a:t> </a:t>
            </a:r>
            <a:r>
              <a:rPr lang="en-US" sz="2400" dirty="0" err="1" smtClean="0"/>
              <a:t>üdülés</a:t>
            </a:r>
            <a:r>
              <a:rPr lang="en-US" sz="2400" dirty="0" smtClean="0"/>
              <a:t>, </a:t>
            </a:r>
            <a:r>
              <a:rPr lang="en-US" sz="2400" dirty="0" err="1" smtClean="0"/>
              <a:t>autó</a:t>
            </a:r>
            <a:r>
              <a:rPr lang="en-US" sz="2400" dirty="0" smtClean="0"/>
              <a:t>, </a:t>
            </a:r>
            <a:r>
              <a:rPr lang="en-US" sz="2400" dirty="0" err="1" smtClean="0"/>
              <a:t>egyéni</a:t>
            </a:r>
            <a:r>
              <a:rPr lang="en-US" sz="2400" dirty="0" smtClean="0"/>
              <a:t> </a:t>
            </a:r>
            <a:r>
              <a:rPr lang="en-US" sz="2400" dirty="0" err="1" smtClean="0"/>
              <a:t>életbiztosítás</a:t>
            </a:r>
            <a:r>
              <a:rPr lang="en-US" sz="2400" dirty="0" smtClean="0"/>
              <a:t>, </a:t>
            </a:r>
            <a:r>
              <a:rPr lang="en-US" sz="2400" dirty="0" err="1" smtClean="0"/>
              <a:t>kozmetikai</a:t>
            </a:r>
            <a:r>
              <a:rPr lang="en-US" sz="2400" dirty="0" smtClean="0"/>
              <a:t> </a:t>
            </a:r>
            <a:r>
              <a:rPr lang="en-US" sz="2400" dirty="0" err="1" smtClean="0"/>
              <a:t>célú</a:t>
            </a:r>
            <a:r>
              <a:rPr lang="en-US" sz="2400" dirty="0" smtClean="0"/>
              <a:t> </a:t>
            </a:r>
            <a:r>
              <a:rPr lang="en-US" sz="2400" dirty="0" err="1" smtClean="0"/>
              <a:t>plasztikai</a:t>
            </a:r>
            <a:r>
              <a:rPr lang="en-US" sz="2400" dirty="0" smtClean="0"/>
              <a:t> </a:t>
            </a:r>
            <a:r>
              <a:rPr lang="en-US" sz="2400" dirty="0" err="1" smtClean="0"/>
              <a:t>sebészet</a:t>
            </a:r>
            <a:r>
              <a:rPr lang="en-US" sz="2400" dirty="0" smtClean="0"/>
              <a:t> </a:t>
            </a:r>
            <a:r>
              <a:rPr lang="en-US" sz="2400" dirty="0" err="1" smtClean="0"/>
              <a:t>stb</a:t>
            </a:r>
            <a:r>
              <a:rPr lang="en-US" sz="2400" dirty="0" smtClean="0"/>
              <a:t>.)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/>
              <a:t>Ezért</a:t>
            </a:r>
            <a:r>
              <a:rPr lang="en-US" sz="2400" dirty="0" smtClean="0"/>
              <a:t> a </a:t>
            </a:r>
            <a:r>
              <a:rPr lang="en-US" sz="2400" dirty="0" err="1" smtClean="0"/>
              <a:t>hatékonynál</a:t>
            </a:r>
            <a:r>
              <a:rPr lang="en-US" sz="2400" dirty="0" smtClean="0"/>
              <a:t> </a:t>
            </a:r>
            <a:r>
              <a:rPr lang="en-US" sz="2400" dirty="0" err="1" smtClean="0"/>
              <a:t>alacsonyabb</a:t>
            </a:r>
            <a:r>
              <a:rPr lang="en-US" sz="2400" dirty="0" smtClean="0"/>
              <a:t> </a:t>
            </a:r>
            <a:r>
              <a:rPr lang="en-US" sz="2400" dirty="0" err="1" smtClean="0"/>
              <a:t>mennyiséghez</a:t>
            </a:r>
            <a:r>
              <a:rPr lang="en-US" sz="2400" dirty="0" smtClean="0"/>
              <a:t>, </a:t>
            </a:r>
            <a:r>
              <a:rPr lang="en-US" sz="2400" dirty="0" err="1" smtClean="0"/>
              <a:t>és</a:t>
            </a:r>
            <a:r>
              <a:rPr lang="en-US" sz="2400" dirty="0" smtClean="0"/>
              <a:t> </a:t>
            </a:r>
            <a:r>
              <a:rPr lang="en-US" sz="2400" dirty="0" err="1" smtClean="0"/>
              <a:t>súlyos</a:t>
            </a:r>
            <a:r>
              <a:rPr lang="en-US" sz="2400" dirty="0" smtClean="0"/>
              <a:t> </a:t>
            </a:r>
            <a:r>
              <a:rPr lang="en-US" sz="2400" dirty="0" err="1" smtClean="0"/>
              <a:t>hozzáférési</a:t>
            </a:r>
            <a:r>
              <a:rPr lang="en-US" sz="2400" dirty="0" smtClean="0"/>
              <a:t> </a:t>
            </a:r>
            <a:r>
              <a:rPr lang="en-US" sz="2400" dirty="0" err="1" smtClean="0"/>
              <a:t>problémákhoz</a:t>
            </a:r>
            <a:r>
              <a:rPr lang="en-US" sz="2400" dirty="0" smtClean="0"/>
              <a:t> </a:t>
            </a:r>
            <a:r>
              <a:rPr lang="en-US" sz="2400" dirty="0" err="1" smtClean="0"/>
              <a:t>vezet</a:t>
            </a:r>
            <a:r>
              <a:rPr lang="en-US" sz="2400" dirty="0" smtClean="0"/>
              <a:t>, ha a </a:t>
            </a:r>
            <a:r>
              <a:rPr lang="en-US" sz="2400" dirty="0" err="1" smtClean="0"/>
              <a:t>felsőoktatás</a:t>
            </a:r>
            <a:r>
              <a:rPr lang="en-US" sz="2400" dirty="0" smtClean="0"/>
              <a:t> </a:t>
            </a:r>
            <a:r>
              <a:rPr lang="en-US" sz="2400" dirty="0" err="1" smtClean="0"/>
              <a:t>minden</a:t>
            </a:r>
            <a:r>
              <a:rPr lang="en-US" sz="2400" dirty="0" smtClean="0"/>
              <a:t> </a:t>
            </a:r>
            <a:r>
              <a:rPr lang="en-US" sz="2400" dirty="0" err="1" smtClean="0"/>
              <a:t>költségét</a:t>
            </a:r>
            <a:r>
              <a:rPr lang="en-US" sz="2400" dirty="0" smtClean="0"/>
              <a:t> a </a:t>
            </a:r>
            <a:r>
              <a:rPr lang="en-US" sz="2400" dirty="0" err="1" smtClean="0"/>
              <a:t>hallgatóknak</a:t>
            </a:r>
            <a:r>
              <a:rPr lang="en-US" sz="2400" dirty="0" smtClean="0"/>
              <a:t> </a:t>
            </a:r>
            <a:r>
              <a:rPr lang="en-US" sz="2400" dirty="0" err="1" smtClean="0"/>
              <a:t>kellene</a:t>
            </a:r>
            <a:r>
              <a:rPr lang="en-US" sz="2400" dirty="0" smtClean="0"/>
              <a:t> </a:t>
            </a:r>
            <a:r>
              <a:rPr lang="en-US" sz="2400" dirty="0" err="1" smtClean="0"/>
              <a:t>állniuk</a:t>
            </a:r>
            <a:r>
              <a:rPr lang="en-US" sz="2400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/>
              <a:t>Ez</a:t>
            </a:r>
            <a:r>
              <a:rPr lang="en-US" sz="2400" dirty="0" smtClean="0"/>
              <a:t> </a:t>
            </a: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összes</a:t>
            </a:r>
            <a:r>
              <a:rPr lang="en-US" sz="2400" dirty="0" smtClean="0"/>
              <a:t> </a:t>
            </a:r>
            <a:r>
              <a:rPr lang="en-US" sz="2400" dirty="0" err="1" smtClean="0"/>
              <a:t>felsőoktatás-politikai</a:t>
            </a:r>
            <a:r>
              <a:rPr lang="en-US" sz="2400" dirty="0" smtClean="0"/>
              <a:t> </a:t>
            </a:r>
            <a:r>
              <a:rPr lang="en-US" sz="2400" dirty="0" err="1" smtClean="0"/>
              <a:t>alapcélt</a:t>
            </a:r>
            <a:r>
              <a:rPr lang="en-US" sz="2400" dirty="0" smtClean="0"/>
              <a:t> </a:t>
            </a:r>
            <a:r>
              <a:rPr lang="en-US" sz="2400" dirty="0" err="1" smtClean="0"/>
              <a:t>aláásná</a:t>
            </a:r>
            <a:r>
              <a:rPr lang="en-US" sz="2400" dirty="0" smtClean="0"/>
              <a:t>: </a:t>
            </a:r>
            <a:r>
              <a:rPr lang="en-US" sz="2400" dirty="0" err="1" smtClean="0"/>
              <a:t>Nem</a:t>
            </a:r>
            <a:r>
              <a:rPr lang="en-US" sz="2400" dirty="0" smtClean="0"/>
              <a:t> </a:t>
            </a:r>
            <a:r>
              <a:rPr lang="en-US" sz="2400" dirty="0" err="1" smtClean="0"/>
              <a:t>oldódik</a:t>
            </a:r>
            <a:r>
              <a:rPr lang="en-US" sz="2400" dirty="0" smtClean="0"/>
              <a:t> meg a </a:t>
            </a:r>
            <a:r>
              <a:rPr lang="en-US" sz="2400" dirty="0" err="1" smtClean="0"/>
              <a:t>felsőoktatás</a:t>
            </a:r>
            <a:r>
              <a:rPr lang="en-US" sz="2400" dirty="0" smtClean="0"/>
              <a:t> </a:t>
            </a:r>
            <a:r>
              <a:rPr lang="en-US" sz="2400" dirty="0" err="1" smtClean="0"/>
              <a:t>finanszírozás</a:t>
            </a:r>
            <a:r>
              <a:rPr lang="en-US" sz="2400" dirty="0" smtClean="0"/>
              <a:t> </a:t>
            </a:r>
            <a:r>
              <a:rPr lang="en-US" sz="2400" dirty="0" err="1" smtClean="0"/>
              <a:t>fundamentális</a:t>
            </a:r>
            <a:r>
              <a:rPr lang="en-US" sz="2400" dirty="0" smtClean="0"/>
              <a:t> </a:t>
            </a:r>
            <a:r>
              <a:rPr lang="en-US" sz="2400" dirty="0" err="1" smtClean="0"/>
              <a:t>problémája</a:t>
            </a:r>
            <a:r>
              <a:rPr lang="en-US" sz="2400" dirty="0" smtClean="0"/>
              <a:t>, </a:t>
            </a:r>
            <a:r>
              <a:rPr lang="en-US" sz="2400" dirty="0" err="1" smtClean="0"/>
              <a:t>miközben</a:t>
            </a:r>
            <a:r>
              <a:rPr lang="en-US" sz="2400" dirty="0" smtClean="0"/>
              <a:t> </a:t>
            </a:r>
            <a:r>
              <a:rPr lang="en-US" sz="2400" dirty="0" err="1" smtClean="0"/>
              <a:t>egyetlen</a:t>
            </a:r>
            <a:r>
              <a:rPr lang="en-US" sz="2400" dirty="0" smtClean="0"/>
              <a:t> </a:t>
            </a:r>
            <a:r>
              <a:rPr lang="en-US" sz="2400" dirty="0" err="1" smtClean="0"/>
              <a:t>hozzáférési</a:t>
            </a:r>
            <a:r>
              <a:rPr lang="en-US" sz="2400" dirty="0" smtClean="0"/>
              <a:t>, </a:t>
            </a:r>
            <a:r>
              <a:rPr lang="en-US" sz="2400" dirty="0" err="1" smtClean="0"/>
              <a:t>társadalmi</a:t>
            </a:r>
            <a:r>
              <a:rPr lang="en-US" sz="2400" dirty="0" smtClean="0"/>
              <a:t> </a:t>
            </a:r>
            <a:r>
              <a:rPr lang="en-US" sz="2400" dirty="0" err="1" smtClean="0"/>
              <a:t>és</a:t>
            </a:r>
            <a:r>
              <a:rPr lang="en-US" sz="2400" dirty="0" smtClean="0"/>
              <a:t> </a:t>
            </a:r>
            <a:r>
              <a:rPr lang="en-US" sz="2400" dirty="0" err="1" smtClean="0"/>
              <a:t>nemzetgazdasági</a:t>
            </a:r>
            <a:r>
              <a:rPr lang="en-US" sz="2400" dirty="0" smtClean="0"/>
              <a:t> </a:t>
            </a:r>
            <a:r>
              <a:rPr lang="en-US" sz="2400" dirty="0" err="1" smtClean="0"/>
              <a:t>cél</a:t>
            </a:r>
            <a:r>
              <a:rPr lang="en-US" sz="2400" dirty="0" smtClean="0"/>
              <a:t> </a:t>
            </a:r>
            <a:r>
              <a:rPr lang="en-US" sz="2400" dirty="0" err="1" smtClean="0"/>
              <a:t>sem</a:t>
            </a:r>
            <a:r>
              <a:rPr lang="en-US" sz="2400" dirty="0" smtClean="0"/>
              <a:t> </a:t>
            </a:r>
            <a:r>
              <a:rPr lang="en-US" sz="2400" dirty="0" err="1" smtClean="0"/>
              <a:t>tud</a:t>
            </a:r>
            <a:r>
              <a:rPr lang="en-US" sz="2400" dirty="0" smtClean="0"/>
              <a:t> </a:t>
            </a:r>
            <a:r>
              <a:rPr lang="en-US" sz="2400" dirty="0" err="1" smtClean="0"/>
              <a:t>teljesülni</a:t>
            </a:r>
            <a:endParaRPr lang="en-US" sz="2400" dirty="0" smtClean="0"/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hu-HU" sz="4000" dirty="0" smtClean="0"/>
              <a:t>A felvételizők választása</a:t>
            </a:r>
            <a:br>
              <a:rPr lang="hu-HU" sz="4000" dirty="0" smtClean="0"/>
            </a:br>
            <a:r>
              <a:rPr lang="hu-HU" sz="2400" dirty="0" smtClean="0"/>
              <a:t>-mi a hatékonyabb allokációs mechanizmus:  központi munkaerőpiaci tervezés versus piaci versenymechanizmusok</a:t>
            </a:r>
            <a:endParaRPr lang="en-GB" sz="2400" dirty="0" smtClean="0"/>
          </a:p>
        </p:txBody>
      </p:sp>
      <p:sp>
        <p:nvSpPr>
          <p:cNvPr id="7885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524000"/>
            <a:ext cx="8785225" cy="5334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hu-HU" sz="2800" u="sng" dirty="0" smtClean="0"/>
              <a:t>A hatékony választás feltételei:</a:t>
            </a:r>
            <a:endParaRPr lang="hu-HU" sz="2800" dirty="0" smtClean="0"/>
          </a:p>
          <a:p>
            <a:pPr lvl="2">
              <a:lnSpc>
                <a:spcPct val="90000"/>
              </a:lnSpc>
              <a:buFontTx/>
              <a:buNone/>
            </a:pPr>
            <a:r>
              <a:rPr lang="hu-HU" sz="2000" dirty="0" smtClean="0"/>
              <a:t>a) a fogyasztó informáltsága;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hu-HU" sz="2000" dirty="0" smtClean="0"/>
              <a:t>b) az információ olcsón és hatásosan megszerezhető;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hu-HU" sz="2000" dirty="0" smtClean="0"/>
              <a:t>c) ha a fogyasztó könnyebben tudja értelmezni az információt;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hu-HU" sz="2000" dirty="0" smtClean="0"/>
              <a:t>d) ha a rossz döntés költsége alacsony;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hu-HU" sz="2000" dirty="0" smtClean="0"/>
              <a:t>e) ha a fogyasztói „ízlések” különbözők.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hu-HU" sz="2800" dirty="0" smtClean="0"/>
              <a:t>A felsőoktatás esetében ezek a feltételek túlnyomórészt teljesíthetőek.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hu-HU" sz="2800" dirty="0" smtClean="0"/>
              <a:t>A hallgatók képesek lehetnek olyan döntéseket hozni, ami a saját és a társadalom érdekeit szolgálja. </a:t>
            </a:r>
            <a:endParaRPr lang="en-GB" sz="2800" i="1" dirty="0" smtClean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hu-HU" sz="2800" dirty="0" smtClean="0"/>
              <a:t>Fontos kivétel: a hátrányosabb helyzetűek kevésbé informáltak, és motiváltak.</a:t>
            </a:r>
          </a:p>
          <a:p>
            <a:pPr>
              <a:lnSpc>
                <a:spcPct val="80000"/>
              </a:lnSpc>
            </a:pPr>
            <a:r>
              <a:rPr lang="hu-HU" sz="2800" dirty="0" smtClean="0"/>
              <a:t>Teljesen szabályozatlan szabadversenyes piac helyett szabályozott piacra van szükség.</a:t>
            </a:r>
          </a:p>
          <a:p>
            <a:pPr>
              <a:lnSpc>
                <a:spcPct val="90000"/>
              </a:lnSpc>
              <a:buFontTx/>
              <a:buNone/>
            </a:pPr>
            <a:endParaRPr lang="hu-H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hu-HU" sz="4000" dirty="0" smtClean="0"/>
              <a:t>Központi munkaerőpiaci tervezés </a:t>
            </a:r>
            <a:br>
              <a:rPr lang="hu-HU" sz="4000" dirty="0" smtClean="0"/>
            </a:br>
            <a:r>
              <a:rPr lang="hu-HU" sz="2800" dirty="0" smtClean="0"/>
              <a:t>(mikro-allokációs hatékonysági kérdéskör (1)) </a:t>
            </a:r>
            <a:endParaRPr lang="en-GB" sz="2800" dirty="0" smtClean="0"/>
          </a:p>
        </p:txBody>
      </p:sp>
      <p:sp>
        <p:nvSpPr>
          <p:cNvPr id="7680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524000"/>
            <a:ext cx="8610600" cy="51054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hu-HU" sz="2800" dirty="0" smtClean="0"/>
              <a:t>	A legtöbb ország felsőoktatásában jelentős mértékű központi erőforrás-tervezés zajlik</a:t>
            </a:r>
            <a:r>
              <a:rPr lang="en-GB" sz="2800" dirty="0" smtClean="0"/>
              <a:t>. </a:t>
            </a:r>
            <a:endParaRPr lang="hu-HU" sz="2800" u="sng" dirty="0" smtClean="0"/>
          </a:p>
          <a:p>
            <a:pPr>
              <a:buFontTx/>
              <a:buNone/>
            </a:pPr>
            <a:r>
              <a:rPr lang="hu-HU" sz="2800" dirty="0" smtClean="0"/>
              <a:t>	</a:t>
            </a:r>
            <a:r>
              <a:rPr lang="hu-HU" sz="2800" u="sng" dirty="0" smtClean="0"/>
              <a:t>Problémák:</a:t>
            </a:r>
          </a:p>
          <a:p>
            <a:pPr lvl="1"/>
            <a:r>
              <a:rPr lang="hu-HU" sz="2400" dirty="0" smtClean="0"/>
              <a:t>az egyetemek, képzési programok és a hallgatók száma, messze meghaladja a tervezéssel kezelhető méretet.</a:t>
            </a:r>
          </a:p>
          <a:p>
            <a:pPr lvl="1"/>
            <a:r>
              <a:rPr lang="hu-HU" sz="2400" dirty="0" smtClean="0"/>
              <a:t>A különböző profilú és színvonalú egyetemeket nem lenne hatékony egyformán finanszírozni.</a:t>
            </a:r>
          </a:p>
          <a:p>
            <a:pPr lvl="1"/>
            <a:r>
              <a:rPr lang="hu-HU" sz="2400" dirty="0" smtClean="0"/>
              <a:t>A differenciált finanszírozás elvben megvalósítható lenne egy mindentudó központi tervező által, de a valóságban a probléma már ma is túl komplex, és komplexitása nőni fog.</a:t>
            </a:r>
          </a:p>
          <a:p>
            <a:pPr lvl="1"/>
            <a:r>
              <a:rPr lang="hu-HU" sz="2400" dirty="0" smtClean="0"/>
              <a:t>Mi a tervezés szempontjából releváns munkaerőpiac, és a releváns időtáv? (5 év? 50év?; hazai – EU munkaerőpiac?)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hu-HU" dirty="0" smtClean="0"/>
              <a:t>Fő következtetések</a:t>
            </a:r>
            <a:endParaRPr lang="en-GB" dirty="0" smtClean="0"/>
          </a:p>
        </p:txBody>
      </p:sp>
      <p:sp>
        <p:nvSpPr>
          <p:cNvPr id="8089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002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dirty="0" smtClean="0"/>
              <a:t>A humán tőke és különösen a felsőoktatás jelentősen meghatározza a jövőbeli kilátásokat</a:t>
            </a:r>
          </a:p>
          <a:p>
            <a:pPr>
              <a:lnSpc>
                <a:spcPct val="90000"/>
              </a:lnSpc>
            </a:pPr>
            <a:r>
              <a:rPr lang="hu-HU" dirty="0" smtClean="0"/>
              <a:t>Célok: Méret, Minőség és Hozzáférés egyszerre !</a:t>
            </a:r>
          </a:p>
          <a:p>
            <a:pPr>
              <a:lnSpc>
                <a:spcPct val="90000"/>
              </a:lnSpc>
            </a:pPr>
            <a:r>
              <a:rPr lang="hu-HU" dirty="0" smtClean="0"/>
              <a:t>Stratégia:</a:t>
            </a:r>
          </a:p>
          <a:p>
            <a:pPr lvl="1">
              <a:lnSpc>
                <a:spcPct val="90000"/>
              </a:lnSpc>
            </a:pPr>
            <a:r>
              <a:rPr lang="hu-HU" sz="2400" dirty="0" smtClean="0"/>
              <a:t>Szabályozott piaci versenymechanizmusok az allokációban</a:t>
            </a:r>
          </a:p>
          <a:p>
            <a:pPr lvl="1">
              <a:lnSpc>
                <a:spcPct val="90000"/>
              </a:lnSpc>
            </a:pPr>
            <a:r>
              <a:rPr lang="hu-HU" sz="2400" dirty="0" smtClean="0"/>
              <a:t>Információnyújtás</a:t>
            </a:r>
          </a:p>
          <a:p>
            <a:pPr lvl="1">
              <a:lnSpc>
                <a:spcPct val="90000"/>
              </a:lnSpc>
            </a:pPr>
            <a:r>
              <a:rPr lang="hu-HU" sz="2400" dirty="0" smtClean="0"/>
              <a:t>Minőségbiztosítás</a:t>
            </a:r>
          </a:p>
          <a:p>
            <a:pPr lvl="1">
              <a:lnSpc>
                <a:spcPct val="90000"/>
              </a:lnSpc>
            </a:pPr>
            <a:r>
              <a:rPr lang="hu-HU" sz="2400" dirty="0" smtClean="0"/>
              <a:t>0-18 hozzáférési politikák</a:t>
            </a:r>
          </a:p>
          <a:p>
            <a:pPr lvl="1">
              <a:lnSpc>
                <a:spcPct val="90000"/>
              </a:lnSpc>
            </a:pPr>
            <a:r>
              <a:rPr lang="hu-HU" sz="2400" dirty="0" smtClean="0"/>
              <a:t>Á</a:t>
            </a:r>
            <a:r>
              <a:rPr lang="en-GB" sz="2400" dirty="0" err="1" smtClean="0"/>
              <a:t>llami</a:t>
            </a:r>
            <a:r>
              <a:rPr lang="en-GB" sz="2400" dirty="0" smtClean="0"/>
              <a:t> </a:t>
            </a:r>
            <a:r>
              <a:rPr lang="en-GB" sz="2400" dirty="0" err="1" smtClean="0"/>
              <a:t>szerepvállalás</a:t>
            </a:r>
            <a:r>
              <a:rPr lang="en-GB" sz="2400" dirty="0" smtClean="0"/>
              <a:t>, </a:t>
            </a:r>
            <a:r>
              <a:rPr lang="en-GB" sz="2400" dirty="0" err="1" smtClean="0"/>
              <a:t>ahol</a:t>
            </a:r>
            <a:r>
              <a:rPr lang="en-GB" sz="2400" dirty="0" smtClean="0"/>
              <a:t> </a:t>
            </a:r>
            <a:r>
              <a:rPr lang="en-GB" sz="2400" dirty="0" err="1" smtClean="0"/>
              <a:t>az</a:t>
            </a:r>
            <a:r>
              <a:rPr lang="en-GB" sz="2400" dirty="0" smtClean="0"/>
              <a:t> </a:t>
            </a:r>
            <a:r>
              <a:rPr lang="en-GB" sz="2400" dirty="0" err="1" smtClean="0"/>
              <a:t>adekvát</a:t>
            </a:r>
            <a:endParaRPr lang="en-GB" sz="2400" dirty="0" smtClean="0"/>
          </a:p>
          <a:p>
            <a:pPr lvl="1">
              <a:lnSpc>
                <a:spcPct val="90000"/>
              </a:lnSpc>
            </a:pPr>
            <a:r>
              <a:rPr lang="hu-HU" sz="2400" dirty="0" smtClean="0"/>
              <a:t>Jól megtervezett diákhitel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743200"/>
            <a:ext cx="7772400" cy="1143000"/>
          </a:xfrm>
        </p:spPr>
        <p:txBody>
          <a:bodyPr/>
          <a:lstStyle/>
          <a:p>
            <a:r>
              <a:rPr lang="hu-HU" sz="3200" smtClean="0"/>
              <a:t>Köszönöm a figyelmet!</a:t>
            </a:r>
            <a:endParaRPr lang="en-GB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hu-HU" sz="4000" dirty="0" smtClean="0"/>
              <a:t>Miért van szükség egyáltalán felsőktatásra?</a:t>
            </a:r>
            <a:endParaRPr lang="en-US" sz="4000" dirty="0" smtClean="0"/>
          </a:p>
        </p:txBody>
      </p:sp>
      <p:sp>
        <p:nvSpPr>
          <p:cNvPr id="184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>
            <a:normAutofit fontScale="85000" lnSpcReduction="20000"/>
          </a:bodyPr>
          <a:lstStyle/>
          <a:p>
            <a:fld id="{A3E8B572-6F30-42EF-A240-EB27333B937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773238"/>
            <a:ext cx="9144000" cy="4824412"/>
          </a:xfrm>
        </p:spPr>
        <p:txBody>
          <a:bodyPr/>
          <a:lstStyle/>
          <a:p>
            <a:r>
              <a:rPr lang="hu-HU" sz="2800" dirty="0" smtClean="0"/>
              <a:t>A felsőoktatásnak mindig is fontos szerepe volt:</a:t>
            </a:r>
            <a:endParaRPr lang="en-GB" sz="2800" dirty="0" smtClean="0"/>
          </a:p>
          <a:p>
            <a:pPr lvl="1"/>
            <a:r>
              <a:rPr lang="hu-HU" dirty="0" smtClean="0"/>
              <a:t>Fontos alapértékek közvetítésében</a:t>
            </a:r>
          </a:p>
          <a:p>
            <a:pPr lvl="1"/>
            <a:r>
              <a:rPr lang="hu-HU" dirty="0" smtClean="0"/>
              <a:t>Tudás fejlesztése a tudásért</a:t>
            </a:r>
            <a:r>
              <a:rPr lang="en-GB" dirty="0" smtClean="0"/>
              <a:t> (</a:t>
            </a:r>
            <a:r>
              <a:rPr lang="hu-HU" dirty="0" smtClean="0"/>
              <a:t>intellektuális szabadság</a:t>
            </a:r>
            <a:r>
              <a:rPr lang="en-GB" dirty="0" smtClean="0"/>
              <a:t>, </a:t>
            </a:r>
            <a:r>
              <a:rPr lang="hu-HU" dirty="0" smtClean="0"/>
              <a:t>független hang</a:t>
            </a:r>
            <a:r>
              <a:rPr lang="en-GB" dirty="0" smtClean="0"/>
              <a:t>, </a:t>
            </a:r>
            <a:r>
              <a:rPr lang="hu-HU" dirty="0" smtClean="0"/>
              <a:t>innovációk</a:t>
            </a:r>
            <a:r>
              <a:rPr lang="en-GB" dirty="0" smtClean="0"/>
              <a:t>, etc)</a:t>
            </a:r>
          </a:p>
          <a:p>
            <a:r>
              <a:rPr lang="en-GB" sz="2800" dirty="0" err="1" smtClean="0">
                <a:solidFill>
                  <a:schemeClr val="accent2"/>
                </a:solidFill>
              </a:rPr>
              <a:t>Új</a:t>
            </a:r>
            <a:r>
              <a:rPr lang="en-GB" sz="2800" dirty="0" smtClean="0">
                <a:solidFill>
                  <a:schemeClr val="accent2"/>
                </a:solidFill>
              </a:rPr>
              <a:t> </a:t>
            </a:r>
            <a:r>
              <a:rPr lang="en-GB" sz="2800" dirty="0" err="1" smtClean="0">
                <a:solidFill>
                  <a:schemeClr val="accent2"/>
                </a:solidFill>
              </a:rPr>
              <a:t>jelenség</a:t>
            </a:r>
            <a:r>
              <a:rPr lang="en-GB" sz="2800" dirty="0" smtClean="0">
                <a:solidFill>
                  <a:schemeClr val="accent2"/>
                </a:solidFill>
              </a:rPr>
              <a:t>:</a:t>
            </a:r>
            <a:endParaRPr lang="en-US" sz="2800" dirty="0" smtClean="0">
              <a:solidFill>
                <a:schemeClr val="accent2"/>
              </a:solidFill>
            </a:endParaRPr>
          </a:p>
          <a:p>
            <a:pPr lvl="1"/>
            <a:r>
              <a:rPr lang="hu-HU" dirty="0" smtClean="0">
                <a:solidFill>
                  <a:schemeClr val="accent2"/>
                </a:solidFill>
              </a:rPr>
              <a:t>A felsőoktatás a gazdasági növekedés motorjává vált</a:t>
            </a:r>
          </a:p>
          <a:p>
            <a:pPr lvl="2"/>
            <a:r>
              <a:rPr lang="en-GB" sz="2800" dirty="0" smtClean="0">
                <a:solidFill>
                  <a:schemeClr val="accent2"/>
                </a:solidFill>
              </a:rPr>
              <a:t>R</a:t>
            </a:r>
            <a:r>
              <a:rPr lang="hu-HU" sz="2800" dirty="0" smtClean="0">
                <a:solidFill>
                  <a:schemeClr val="accent2"/>
                </a:solidFill>
              </a:rPr>
              <a:t>ugalmas ismeretek és készségek iránti igény</a:t>
            </a:r>
            <a:r>
              <a:rPr lang="en-GB" sz="2800" dirty="0" smtClean="0">
                <a:solidFill>
                  <a:schemeClr val="accent2"/>
                </a:solidFill>
              </a:rPr>
              <a:t> </a:t>
            </a:r>
          </a:p>
          <a:p>
            <a:pPr lvl="2"/>
            <a:r>
              <a:rPr lang="hu-HU" sz="2800" dirty="0" smtClean="0">
                <a:solidFill>
                  <a:schemeClr val="accent2"/>
                </a:solidFill>
              </a:rPr>
              <a:t>Foglalkoztatottság</a:t>
            </a:r>
          </a:p>
          <a:p>
            <a:pPr lvl="2"/>
            <a:r>
              <a:rPr lang="hu-HU" sz="2800" dirty="0" smtClean="0">
                <a:solidFill>
                  <a:schemeClr val="accent2"/>
                </a:solidFill>
              </a:rPr>
              <a:t>Versenyképesség</a:t>
            </a:r>
            <a:endParaRPr lang="hu-H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839200" cy="1143000"/>
          </a:xfrm>
        </p:spPr>
        <p:txBody>
          <a:bodyPr/>
          <a:lstStyle/>
          <a:p>
            <a:r>
              <a:rPr lang="hu-HU" sz="3600" dirty="0" smtClean="0"/>
              <a:t>Tartósan növekszik a felsőoktatás iránti kereslet</a:t>
            </a:r>
            <a:endParaRPr lang="en-US" sz="3600" dirty="0" smtClean="0"/>
          </a:p>
        </p:txBody>
      </p:sp>
      <p:sp>
        <p:nvSpPr>
          <p:cNvPr id="204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>
            <a:normAutofit fontScale="85000" lnSpcReduction="20000"/>
          </a:bodyPr>
          <a:lstStyle/>
          <a:p>
            <a:fld id="{2CA4E624-CBAE-4F48-9D97-A12A3AEF17A8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752600"/>
            <a:ext cx="9144000" cy="52578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hu-HU" sz="2400" dirty="0" smtClean="0">
                <a:solidFill>
                  <a:srgbClr val="0000FF"/>
                </a:solidFill>
              </a:rPr>
              <a:t>A technológiai fejlődés</a:t>
            </a:r>
            <a:r>
              <a:rPr lang="hu-HU" sz="2400" dirty="0" smtClean="0"/>
              <a:t> » folyamatos kereslet az új, a rugalmas, a széleskörű és a differenciált készségek, és a „tanulási képesség” általános fejlesztése iránt </a:t>
            </a:r>
            <a:r>
              <a:rPr lang="hu-HU" sz="2400" dirty="0" smtClean="0">
                <a:cs typeface="Times New Roman" pitchFamily="18" charset="0"/>
              </a:rPr>
              <a:t>– </a:t>
            </a:r>
            <a:r>
              <a:rPr lang="hu-HU" sz="2400" dirty="0" smtClean="0"/>
              <a:t>emiatt </a:t>
            </a:r>
            <a:r>
              <a:rPr lang="hu-HU" sz="2400" dirty="0" smtClean="0">
                <a:solidFill>
                  <a:srgbClr val="0000FF"/>
                </a:solidFill>
              </a:rPr>
              <a:t>több</a:t>
            </a:r>
            <a:r>
              <a:rPr lang="hu-HU" sz="2400" dirty="0" smtClean="0"/>
              <a:t> képzésre van szükség</a:t>
            </a:r>
            <a:endParaRPr lang="en-GB" sz="2400" dirty="0" smtClean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hu-HU" sz="2400" dirty="0" smtClean="0"/>
              <a:t>A tudás „felezési ideje” is egyre rövidebb </a:t>
            </a:r>
            <a:r>
              <a:rPr lang="hu-HU" sz="2400" dirty="0" smtClean="0">
                <a:cs typeface="Times New Roman" pitchFamily="18" charset="0"/>
              </a:rPr>
              <a:t>–</a:t>
            </a:r>
            <a:r>
              <a:rPr lang="hu-HU" sz="2400" dirty="0" smtClean="0"/>
              <a:t> emiatt </a:t>
            </a:r>
            <a:r>
              <a:rPr lang="hu-HU" sz="2400" dirty="0" smtClean="0">
                <a:solidFill>
                  <a:srgbClr val="0000FF"/>
                </a:solidFill>
              </a:rPr>
              <a:t>gyakoribb</a:t>
            </a:r>
            <a:r>
              <a:rPr lang="hu-HU" sz="2400" dirty="0" smtClean="0"/>
              <a:t> képzésre van szükség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hu-HU" sz="2400" dirty="0" smtClean="0"/>
              <a:t>A </a:t>
            </a:r>
            <a:r>
              <a:rPr lang="hu-HU" sz="2400" dirty="0" smtClean="0">
                <a:solidFill>
                  <a:srgbClr val="0000FF"/>
                </a:solidFill>
              </a:rPr>
              <a:t>túl specifikus ismeretek</a:t>
            </a:r>
            <a:r>
              <a:rPr lang="hu-HU" sz="2400" dirty="0" smtClean="0"/>
              <a:t> elavulnak és feleslegesé válhatnak – </a:t>
            </a:r>
            <a:r>
              <a:rPr lang="hu-HU" sz="2400" dirty="0" smtClean="0">
                <a:solidFill>
                  <a:srgbClr val="0000FF"/>
                </a:solidFill>
              </a:rPr>
              <a:t>az általánosabb tudás, </a:t>
            </a:r>
            <a:r>
              <a:rPr lang="hu-HU" sz="2400" dirty="0" smtClean="0"/>
              <a:t>és az hogy </a:t>
            </a:r>
            <a:r>
              <a:rPr lang="hu-HU" sz="2400" dirty="0" smtClean="0">
                <a:solidFill>
                  <a:srgbClr val="0000FF"/>
                </a:solidFill>
              </a:rPr>
              <a:t>képessé válunk bármit megtanulni</a:t>
            </a:r>
            <a:r>
              <a:rPr lang="hu-HU" sz="2400" dirty="0" smtClean="0"/>
              <a:t> biztosítja a szükséges munkaerőpiaci rugalmasságot</a:t>
            </a:r>
            <a:endParaRPr lang="en-GB" sz="2400" dirty="0" smtClean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hu-HU" sz="2400" dirty="0" smtClean="0"/>
              <a:t>Nem véletlen, hogy </a:t>
            </a:r>
            <a:r>
              <a:rPr lang="hu-HU" sz="2400" dirty="0" smtClean="0">
                <a:solidFill>
                  <a:srgbClr val="0000FF"/>
                </a:solidFill>
              </a:rPr>
              <a:t>a részvételi arányok folyamatosan növekednek </a:t>
            </a:r>
            <a:r>
              <a:rPr lang="hu-HU" sz="2400" dirty="0" smtClean="0"/>
              <a:t>minden országban</a:t>
            </a:r>
            <a:endParaRPr lang="en-GB" sz="2400" dirty="0" smtClean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hu-HU" sz="2400" dirty="0" smtClean="0"/>
              <a:t>És </a:t>
            </a:r>
            <a:r>
              <a:rPr lang="hu-HU" sz="2400" dirty="0" smtClean="0">
                <a:solidFill>
                  <a:srgbClr val="0000FF"/>
                </a:solidFill>
              </a:rPr>
              <a:t>semmi nem utal arra, hogy a világban ez a trend kifulladna</a:t>
            </a:r>
            <a:r>
              <a:rPr lang="hu-HU" sz="2400" dirty="0" smtClean="0"/>
              <a:t> vagy akárcsak lassulna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0013"/>
            <a:ext cx="9144000" cy="1042987"/>
          </a:xfrm>
        </p:spPr>
        <p:txBody>
          <a:bodyPr>
            <a:normAutofit fontScale="90000"/>
          </a:bodyPr>
          <a:lstStyle/>
          <a:p>
            <a:r>
              <a:rPr lang="hu-HU" sz="4000" dirty="0" smtClean="0"/>
              <a:t>A tudástőke a legfontosabb növekedési tényező</a:t>
            </a:r>
            <a:endParaRPr lang="en-GB" sz="4000" dirty="0" smtClean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676400"/>
            <a:ext cx="8964612" cy="51816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800" dirty="0" smtClean="0"/>
              <a:t>„</a:t>
            </a:r>
            <a:r>
              <a:rPr lang="hu-HU" sz="2800" dirty="0" smtClean="0"/>
              <a:t>A legfőbb különbség a fizikai- és a tudástőke között az, hogy utóbbi esetében </a:t>
            </a:r>
            <a:r>
              <a:rPr lang="hu-HU" sz="2800" dirty="0" smtClean="0">
                <a:solidFill>
                  <a:srgbClr val="0000FF"/>
                </a:solidFill>
              </a:rPr>
              <a:t>a határhozamok nem csökkenőek</a:t>
            </a:r>
            <a:r>
              <a:rPr lang="hu-HU" sz="2800" dirty="0" smtClean="0"/>
              <a:t>.</a:t>
            </a:r>
            <a:r>
              <a:rPr lang="en-GB" sz="2800" dirty="0" smtClean="0">
                <a:solidFill>
                  <a:schemeClr val="accent2"/>
                </a:solidFill>
              </a:rPr>
              <a:t>” </a:t>
            </a:r>
            <a:r>
              <a:rPr lang="en-GB" sz="2800" dirty="0" smtClean="0"/>
              <a:t>(Baldwin-</a:t>
            </a:r>
            <a:r>
              <a:rPr lang="en-GB" sz="2800" dirty="0" err="1" smtClean="0"/>
              <a:t>Wyplosz</a:t>
            </a:r>
            <a:r>
              <a:rPr lang="en-GB" sz="2800" dirty="0" smtClean="0"/>
              <a:t>, 2009)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hu-HU" sz="2800" dirty="0" smtClean="0"/>
              <a:t>A hallgatói létszám expanziója ellenére a </a:t>
            </a:r>
            <a:r>
              <a:rPr lang="hu-HU" sz="2800" dirty="0" smtClean="0">
                <a:solidFill>
                  <a:srgbClr val="0000FF"/>
                </a:solidFill>
              </a:rPr>
              <a:t>diplomás jövedelemprémium</a:t>
            </a:r>
            <a:r>
              <a:rPr lang="hu-HU" sz="2800" dirty="0" smtClean="0"/>
              <a:t> nem csökkent</a:t>
            </a:r>
            <a:r>
              <a:rPr lang="en-GB" sz="2800" dirty="0" smtClean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hu-HU" sz="2800" dirty="0" smtClean="0">
                <a:solidFill>
                  <a:srgbClr val="000000"/>
                </a:solidFill>
              </a:rPr>
              <a:t>A tartós növekedés</a:t>
            </a:r>
            <a:r>
              <a:rPr lang="en-GB" sz="2800" dirty="0" smtClean="0">
                <a:solidFill>
                  <a:srgbClr val="000000"/>
                </a:solidFill>
              </a:rPr>
              <a:t> </a:t>
            </a:r>
            <a:r>
              <a:rPr lang="hu-HU" sz="2800" dirty="0" smtClean="0"/>
              <a:t>a tudásfelhalmozásból, a technológiai fejlődésből és az innovációból származik</a:t>
            </a:r>
            <a:r>
              <a:rPr lang="en-GB" sz="2800" dirty="0" smtClean="0"/>
              <a:t>: </a:t>
            </a:r>
          </a:p>
          <a:p>
            <a:pPr lvl="2">
              <a:lnSpc>
                <a:spcPct val="90000"/>
              </a:lnSpc>
              <a:spcAft>
                <a:spcPts val="600"/>
              </a:spcAft>
            </a:pPr>
            <a:r>
              <a:rPr lang="en-GB" sz="2200" dirty="0" smtClean="0"/>
              <a:t>„</a:t>
            </a:r>
            <a:r>
              <a:rPr lang="hu-HU" sz="2200" dirty="0" smtClean="0">
                <a:solidFill>
                  <a:srgbClr val="FF3300"/>
                </a:solidFill>
              </a:rPr>
              <a:t>az OECD országokban érdemes megkülönböztetni a közoktatás és a felsőoktatás hatását.... </a:t>
            </a:r>
          </a:p>
          <a:p>
            <a:pPr lvl="2">
              <a:lnSpc>
                <a:spcPct val="90000"/>
              </a:lnSpc>
              <a:spcAft>
                <a:spcPts val="600"/>
              </a:spcAft>
            </a:pPr>
            <a:r>
              <a:rPr lang="hu-HU" sz="2200" dirty="0" smtClean="0">
                <a:solidFill>
                  <a:srgbClr val="FF3300"/>
                </a:solidFill>
              </a:rPr>
              <a:t>... a felsőoktatás bizonyult a gazdasági különbségek legfőbb magyarázó-változójának</a:t>
            </a:r>
            <a:r>
              <a:rPr lang="en-GB" sz="2200" dirty="0" smtClean="0">
                <a:solidFill>
                  <a:srgbClr val="FF3300"/>
                </a:solidFill>
              </a:rPr>
              <a:t>.</a:t>
            </a:r>
            <a:r>
              <a:rPr lang="en-GB" sz="2200" dirty="0" smtClean="0"/>
              <a:t>” (</a:t>
            </a:r>
            <a:r>
              <a:rPr lang="en-GB" sz="2200" dirty="0" err="1" smtClean="0"/>
              <a:t>Aghion</a:t>
            </a:r>
            <a:r>
              <a:rPr lang="en-GB" sz="2200" dirty="0" smtClean="0"/>
              <a:t> et al. 2005).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9906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A </a:t>
            </a:r>
            <a:r>
              <a:rPr lang="en-US" sz="3600" dirty="0" err="1" smtClean="0"/>
              <a:t>diplomások</a:t>
            </a:r>
            <a:r>
              <a:rPr lang="en-US" sz="3600" dirty="0" smtClean="0"/>
              <a:t> </a:t>
            </a:r>
            <a:r>
              <a:rPr lang="en-US" sz="3600" dirty="0" err="1" smtClean="0"/>
              <a:t>jövedelme</a:t>
            </a:r>
            <a:r>
              <a:rPr lang="en-US" sz="3600" dirty="0" smtClean="0"/>
              <a:t>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400" dirty="0" smtClean="0"/>
              <a:t>(OECD “Education at a Glance, 2012” </a:t>
            </a:r>
            <a:r>
              <a:rPr lang="en-US" sz="2400" dirty="0" err="1" smtClean="0"/>
              <a:t>alapján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24A60BA-A3FE-45EC-9A7E-F344CF8AC60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en-US" sz="2800" dirty="0" err="1" smtClean="0">
                <a:solidFill>
                  <a:srgbClr val="000000"/>
                </a:solidFill>
              </a:rPr>
              <a:t>Magasabb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életútra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vetített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jövedelem</a:t>
            </a:r>
            <a:r>
              <a:rPr lang="en-US" sz="2800" dirty="0" smtClean="0">
                <a:solidFill>
                  <a:srgbClr val="000000"/>
                </a:solidFill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</a:rPr>
              <a:t>mindkét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nemben</a:t>
            </a:r>
            <a:endParaRPr lang="en-US" sz="2800" dirty="0" smtClean="0">
              <a:solidFill>
                <a:srgbClr val="0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sz="2800" dirty="0" smtClean="0"/>
              <a:t>A </a:t>
            </a:r>
            <a:r>
              <a:rPr lang="en-US" sz="2800" dirty="0" err="1" smtClean="0"/>
              <a:t>diplomások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jövedelme</a:t>
            </a:r>
            <a:r>
              <a:rPr lang="en-US" sz="2800" dirty="0" smtClean="0"/>
              <a:t> </a:t>
            </a:r>
            <a:r>
              <a:rPr lang="en-US" sz="2800" dirty="0" err="1" smtClean="0"/>
              <a:t>az</a:t>
            </a:r>
            <a:r>
              <a:rPr lang="en-US" sz="2800" dirty="0" smtClean="0"/>
              <a:t> </a:t>
            </a:r>
            <a:r>
              <a:rPr lang="en-US" sz="2800" dirty="0" err="1" smtClean="0"/>
              <a:t>életkorral</a:t>
            </a:r>
            <a:r>
              <a:rPr lang="en-US" sz="2800" dirty="0" smtClean="0"/>
              <a:t> </a:t>
            </a:r>
            <a:r>
              <a:rPr lang="en-US" sz="2800" dirty="0" err="1" smtClean="0"/>
              <a:t>nő</a:t>
            </a:r>
            <a:r>
              <a:rPr lang="en-US" sz="2800" dirty="0" smtClean="0"/>
              <a:t>, </a:t>
            </a:r>
            <a:r>
              <a:rPr lang="en-US" sz="2800" dirty="0" err="1" smtClean="0"/>
              <a:t>az</a:t>
            </a:r>
            <a:r>
              <a:rPr lang="en-US" sz="2800" dirty="0" smtClean="0"/>
              <a:t> </a:t>
            </a:r>
            <a:r>
              <a:rPr lang="en-US" sz="2800" dirty="0" err="1" smtClean="0"/>
              <a:t>alacsonyabb</a:t>
            </a:r>
            <a:r>
              <a:rPr lang="en-US" sz="2800" dirty="0" smtClean="0"/>
              <a:t> </a:t>
            </a:r>
            <a:r>
              <a:rPr lang="en-US" sz="2800" dirty="0" err="1" smtClean="0"/>
              <a:t>végzettségűeké</a:t>
            </a:r>
            <a:r>
              <a:rPr lang="en-US" sz="2800" dirty="0" smtClean="0"/>
              <a:t> </a:t>
            </a:r>
            <a:r>
              <a:rPr lang="en-US" sz="2800" dirty="0" err="1" smtClean="0"/>
              <a:t>vagy</a:t>
            </a:r>
            <a:r>
              <a:rPr lang="en-US" sz="2800" dirty="0" smtClean="0"/>
              <a:t> </a:t>
            </a:r>
            <a:r>
              <a:rPr lang="en-US" sz="2800" dirty="0" err="1" smtClean="0"/>
              <a:t>csökken</a:t>
            </a:r>
            <a:r>
              <a:rPr lang="en-US" sz="2800" dirty="0" smtClean="0"/>
              <a:t>, </a:t>
            </a:r>
            <a:r>
              <a:rPr lang="en-US" sz="2800" dirty="0" err="1" smtClean="0"/>
              <a:t>vagy</a:t>
            </a:r>
            <a:r>
              <a:rPr lang="en-US" sz="2800" dirty="0" smtClean="0"/>
              <a:t> </a:t>
            </a:r>
            <a:r>
              <a:rPr lang="en-US" sz="2800" dirty="0" err="1" smtClean="0"/>
              <a:t>messze</a:t>
            </a:r>
            <a:r>
              <a:rPr lang="en-US" sz="2800" dirty="0" smtClean="0"/>
              <a:t> </a:t>
            </a:r>
            <a:r>
              <a:rPr lang="en-US" sz="2800" dirty="0" err="1" smtClean="0"/>
              <a:t>nem</a:t>
            </a:r>
            <a:r>
              <a:rPr lang="en-US" sz="2800" dirty="0" smtClean="0"/>
              <a:t> </a:t>
            </a:r>
            <a:r>
              <a:rPr lang="en-US" sz="2800" dirty="0" err="1" smtClean="0"/>
              <a:t>olyan</a:t>
            </a:r>
            <a:r>
              <a:rPr lang="en-US" sz="2800" dirty="0" smtClean="0"/>
              <a:t> </a:t>
            </a:r>
            <a:r>
              <a:rPr lang="en-US" sz="2800" dirty="0" err="1" smtClean="0"/>
              <a:t>mértékben</a:t>
            </a:r>
            <a:r>
              <a:rPr lang="en-US" sz="2800" dirty="0" smtClean="0"/>
              <a:t> </a:t>
            </a:r>
            <a:r>
              <a:rPr lang="en-US" sz="2800" dirty="0" err="1" smtClean="0"/>
              <a:t>nő</a:t>
            </a:r>
            <a:r>
              <a:rPr lang="en-US" sz="2800" dirty="0" smtClean="0"/>
              <a:t> (</a:t>
            </a:r>
            <a:r>
              <a:rPr lang="en-US" sz="2800" dirty="0" err="1" smtClean="0"/>
              <a:t>országonként</a:t>
            </a:r>
            <a:r>
              <a:rPr lang="en-US" sz="2800" dirty="0" smtClean="0"/>
              <a:t> </a:t>
            </a:r>
            <a:r>
              <a:rPr lang="en-US" sz="2800" dirty="0" err="1" smtClean="0"/>
              <a:t>eltérő</a:t>
            </a:r>
            <a:r>
              <a:rPr lang="en-US" sz="2800" dirty="0" smtClean="0"/>
              <a:t> </a:t>
            </a:r>
            <a:r>
              <a:rPr lang="en-US" sz="2800" dirty="0" err="1" smtClean="0"/>
              <a:t>módon</a:t>
            </a:r>
            <a:r>
              <a:rPr lang="en-US" sz="2800" dirty="0" smtClean="0"/>
              <a:t>)</a:t>
            </a:r>
          </a:p>
          <a:p>
            <a:pPr>
              <a:spcAft>
                <a:spcPts val="1800"/>
              </a:spcAft>
            </a:pPr>
            <a:r>
              <a:rPr lang="en-US" sz="2800" dirty="0" smtClean="0"/>
              <a:t>A GDP </a:t>
            </a:r>
            <a:r>
              <a:rPr lang="en-US" sz="2800" dirty="0" err="1" smtClean="0"/>
              <a:t>növekedésekor</a:t>
            </a:r>
            <a:r>
              <a:rPr lang="en-US" sz="2800" dirty="0" smtClean="0"/>
              <a:t> </a:t>
            </a:r>
            <a:r>
              <a:rPr lang="en-US" sz="2800" dirty="0" err="1" smtClean="0"/>
              <a:t>általában</a:t>
            </a:r>
            <a:r>
              <a:rPr lang="en-US" sz="2800" dirty="0" smtClean="0"/>
              <a:t> a </a:t>
            </a:r>
            <a:r>
              <a:rPr lang="en-US" sz="2800" dirty="0" err="1" smtClean="0"/>
              <a:t>diplomások</a:t>
            </a:r>
            <a:r>
              <a:rPr lang="en-US" sz="2800" dirty="0" smtClean="0"/>
              <a:t> </a:t>
            </a:r>
            <a:r>
              <a:rPr lang="en-US" sz="2800" dirty="0" err="1" smtClean="0"/>
              <a:t>jövedelme</a:t>
            </a:r>
            <a:r>
              <a:rPr lang="en-US" sz="2800" dirty="0" smtClean="0"/>
              <a:t> </a:t>
            </a:r>
            <a:r>
              <a:rPr lang="en-US" sz="2800" dirty="0" err="1" smtClean="0"/>
              <a:t>nő</a:t>
            </a:r>
            <a:r>
              <a:rPr lang="en-US" sz="2800" dirty="0" smtClean="0"/>
              <a:t> a </a:t>
            </a:r>
            <a:r>
              <a:rPr lang="en-US" sz="2800" dirty="0" err="1" smtClean="0"/>
              <a:t>legjobban</a:t>
            </a:r>
            <a:endParaRPr lang="en-US" sz="2800" dirty="0" smtClean="0"/>
          </a:p>
          <a:p>
            <a:pPr>
              <a:spcAft>
                <a:spcPts val="1800"/>
              </a:spcAft>
            </a:pPr>
            <a:r>
              <a:rPr lang="en-US" sz="2800" dirty="0" smtClean="0"/>
              <a:t>A 2009-es </a:t>
            </a:r>
            <a:r>
              <a:rPr lang="en-US" sz="2800" dirty="0" err="1" smtClean="0"/>
              <a:t>válság</a:t>
            </a:r>
            <a:r>
              <a:rPr lang="en-US" sz="2800" dirty="0" smtClean="0"/>
              <a:t> </a:t>
            </a:r>
            <a:r>
              <a:rPr lang="en-US" sz="2800" dirty="0" err="1" smtClean="0"/>
              <a:t>idején</a:t>
            </a:r>
            <a:r>
              <a:rPr lang="en-US" sz="2800" dirty="0" smtClean="0"/>
              <a:t> a </a:t>
            </a:r>
            <a:r>
              <a:rPr lang="en-US" sz="2800" dirty="0" err="1" smtClean="0"/>
              <a:t>diplomások</a:t>
            </a:r>
            <a:r>
              <a:rPr lang="en-US" sz="2800" dirty="0" smtClean="0"/>
              <a:t> </a:t>
            </a:r>
            <a:r>
              <a:rPr lang="en-US" sz="2800" dirty="0" err="1" smtClean="0"/>
              <a:t>jövedelme</a:t>
            </a:r>
            <a:r>
              <a:rPr lang="en-US" sz="2800" dirty="0" smtClean="0"/>
              <a:t> </a:t>
            </a:r>
            <a:r>
              <a:rPr lang="en-US" sz="2800" dirty="0" err="1" smtClean="0"/>
              <a:t>nőtt</a:t>
            </a:r>
            <a:r>
              <a:rPr lang="en-US" sz="2800" dirty="0" smtClean="0"/>
              <a:t>, </a:t>
            </a:r>
            <a:r>
              <a:rPr lang="en-US" sz="2800" dirty="0" err="1" smtClean="0"/>
              <a:t>vagy</a:t>
            </a:r>
            <a:r>
              <a:rPr lang="en-US" sz="2800" dirty="0" smtClean="0"/>
              <a:t> a </a:t>
            </a:r>
            <a:r>
              <a:rPr lang="en-US" sz="2800" dirty="0" err="1" smtClean="0"/>
              <a:t>legkevésbé</a:t>
            </a:r>
            <a:r>
              <a:rPr lang="en-US" sz="2800" dirty="0" smtClean="0"/>
              <a:t> </a:t>
            </a:r>
            <a:r>
              <a:rPr lang="en-US" sz="2800" dirty="0" err="1" smtClean="0"/>
              <a:t>csökkent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200" dirty="0" err="1" smtClean="0"/>
              <a:t>Diplomás</a:t>
            </a:r>
            <a:r>
              <a:rPr lang="en-US" sz="3200" dirty="0" smtClean="0"/>
              <a:t> </a:t>
            </a:r>
            <a:r>
              <a:rPr lang="en-US" sz="3200" dirty="0" err="1" smtClean="0"/>
              <a:t>jövedelemprémium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A </a:t>
            </a:r>
            <a:r>
              <a:rPr lang="en-US" sz="3200" dirty="0" err="1" smtClean="0"/>
              <a:t>diplomások</a:t>
            </a:r>
            <a:r>
              <a:rPr lang="en-US" sz="3200" dirty="0" smtClean="0"/>
              <a:t> </a:t>
            </a:r>
            <a:r>
              <a:rPr lang="en-US" sz="3200" dirty="0" err="1" smtClean="0"/>
              <a:t>jövedelme</a:t>
            </a:r>
            <a:r>
              <a:rPr lang="en-US" sz="3200" dirty="0" smtClean="0"/>
              <a:t> </a:t>
            </a:r>
            <a:r>
              <a:rPr lang="en-US" sz="3200" dirty="0" err="1" smtClean="0"/>
              <a:t>lényegesen</a:t>
            </a:r>
            <a:r>
              <a:rPr lang="en-US" sz="3200" dirty="0" smtClean="0"/>
              <a:t> </a:t>
            </a:r>
            <a:r>
              <a:rPr lang="en-US" sz="3200" dirty="0" err="1" smtClean="0"/>
              <a:t>magasabb</a:t>
            </a:r>
            <a:endParaRPr lang="en-US" sz="3200" dirty="0"/>
          </a:p>
        </p:txBody>
      </p:sp>
      <p:pic>
        <p:nvPicPr>
          <p:cNvPr id="4" name="Content Placeholder 3" descr="a.7.8_végzettség_jövedelem_2012nov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-29114" r="-29114"/>
          <a:stretch>
            <a:fillRect/>
          </a:stretch>
        </p:blipFill>
        <p:spPr>
          <a:xfrm>
            <a:off x="228600" y="1600200"/>
            <a:ext cx="8763000" cy="5257800"/>
          </a:xfrm>
        </p:spPr>
      </p:pic>
      <p:cxnSp>
        <p:nvCxnSpPr>
          <p:cNvPr id="6" name="Straight Arrow Connector 5"/>
          <p:cNvCxnSpPr/>
          <p:nvPr/>
        </p:nvCxnSpPr>
        <p:spPr bwMode="auto">
          <a:xfrm rot="5400000" flipH="1" flipV="1">
            <a:off x="2058194" y="5410200"/>
            <a:ext cx="4572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r="http://schemas.openxmlformats.org/officeDocument/2006/relationships" xmlns:mc="http://schemas.openxmlformats.org/markup-compatibility/2006" xmlns:mv="urn:schemas-microsoft-com:mac:vml" xmlns:p="http://schemas.openxmlformats.org/presentationml/2006/main" xmlns:a="http://schemas.openxmlformats.org/drawingml/2006/main"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Foglalkoztatottság</a:t>
            </a:r>
            <a:r>
              <a:rPr lang="en-US" sz="3600" dirty="0" smtClean="0"/>
              <a:t>, </a:t>
            </a:r>
            <a:r>
              <a:rPr lang="en-US" sz="3600" dirty="0" err="1" smtClean="0"/>
              <a:t>munkanélküliség</a:t>
            </a:r>
            <a:r>
              <a:rPr lang="en-US" sz="3600" dirty="0" smtClean="0"/>
              <a:t> a </a:t>
            </a:r>
            <a:r>
              <a:rPr lang="en-US" sz="3600" dirty="0" err="1" smtClean="0"/>
              <a:t>diplomások</a:t>
            </a:r>
            <a:r>
              <a:rPr lang="en-US" sz="3600" dirty="0" smtClean="0"/>
              <a:t> </a:t>
            </a:r>
            <a:r>
              <a:rPr lang="en-US" sz="3600" dirty="0" err="1" smtClean="0"/>
              <a:t>körében</a:t>
            </a:r>
            <a:r>
              <a:rPr lang="en-US" sz="3600" dirty="0" smtClean="0"/>
              <a:t> (OECD </a:t>
            </a:r>
            <a:r>
              <a:rPr lang="en-US" sz="3600" dirty="0" err="1" smtClean="0"/>
              <a:t>adatok</a:t>
            </a:r>
            <a:r>
              <a:rPr lang="en-US" sz="3600" dirty="0" smtClean="0"/>
              <a:t> </a:t>
            </a:r>
            <a:r>
              <a:rPr lang="en-US" sz="3600" dirty="0" err="1" smtClean="0"/>
              <a:t>alapján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24A60BA-A3FE-45EC-9A7E-F344CF8AC60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A </a:t>
            </a:r>
            <a:r>
              <a:rPr lang="en-US" dirty="0" err="1" smtClean="0"/>
              <a:t>diplomások</a:t>
            </a:r>
            <a:r>
              <a:rPr lang="en-US" dirty="0" smtClean="0"/>
              <a:t> </a:t>
            </a:r>
            <a:r>
              <a:rPr lang="en-US" dirty="0" err="1" smtClean="0"/>
              <a:t>körében</a:t>
            </a:r>
            <a:r>
              <a:rPr lang="en-US" dirty="0" smtClean="0"/>
              <a:t> </a:t>
            </a:r>
          </a:p>
          <a:p>
            <a:pPr lvl="1">
              <a:spcAft>
                <a:spcPts val="2400"/>
              </a:spcAft>
            </a:pPr>
            <a:r>
              <a:rPr lang="en-US" dirty="0" smtClean="0"/>
              <a:t>a </a:t>
            </a:r>
            <a:r>
              <a:rPr lang="en-US" dirty="0" err="1" smtClean="0"/>
              <a:t>foglalkoztatottság</a:t>
            </a:r>
            <a:r>
              <a:rPr lang="en-US" dirty="0" smtClean="0"/>
              <a:t> a </a:t>
            </a:r>
            <a:r>
              <a:rPr lang="en-US" dirty="0" err="1" smtClean="0"/>
              <a:t>legmagasabb</a:t>
            </a:r>
            <a:endParaRPr lang="en-US" dirty="0" smtClean="0"/>
          </a:p>
          <a:p>
            <a:pPr lvl="1">
              <a:spcAft>
                <a:spcPts val="2400"/>
              </a:spcAft>
            </a:pPr>
            <a:r>
              <a:rPr lang="en-US" dirty="0" smtClean="0"/>
              <a:t>a </a:t>
            </a:r>
            <a:r>
              <a:rPr lang="en-US" dirty="0" err="1" smtClean="0"/>
              <a:t>munkanélküliség</a:t>
            </a:r>
            <a:r>
              <a:rPr lang="en-US" dirty="0" smtClean="0"/>
              <a:t> a </a:t>
            </a:r>
            <a:r>
              <a:rPr lang="en-US" dirty="0" err="1" smtClean="0"/>
              <a:t>legalacsonyabb</a:t>
            </a:r>
            <a:endParaRPr lang="en-US" dirty="0" smtClean="0"/>
          </a:p>
          <a:p>
            <a:pPr lvl="1">
              <a:spcAft>
                <a:spcPts val="2400"/>
              </a:spcAft>
            </a:pPr>
            <a:r>
              <a:rPr lang="en-US" dirty="0" smtClean="0"/>
              <a:t>a 2009-es </a:t>
            </a:r>
            <a:r>
              <a:rPr lang="en-US" dirty="0" err="1" smtClean="0"/>
              <a:t>válság</a:t>
            </a:r>
            <a:r>
              <a:rPr lang="en-US" dirty="0" smtClean="0"/>
              <a:t> </a:t>
            </a:r>
            <a:r>
              <a:rPr lang="en-US" dirty="0" err="1" smtClean="0"/>
              <a:t>ezt</a:t>
            </a:r>
            <a:r>
              <a:rPr lang="en-US" dirty="0" smtClean="0"/>
              <a:t> </a:t>
            </a:r>
            <a:r>
              <a:rPr lang="en-US" dirty="0" err="1" smtClean="0"/>
              <a:t>csak</a:t>
            </a:r>
            <a:r>
              <a:rPr lang="en-US" dirty="0" smtClean="0"/>
              <a:t> </a:t>
            </a:r>
            <a:r>
              <a:rPr lang="en-US" dirty="0" err="1" smtClean="0"/>
              <a:t>minimális</a:t>
            </a:r>
            <a:r>
              <a:rPr lang="en-US" dirty="0" smtClean="0"/>
              <a:t> </a:t>
            </a:r>
            <a:r>
              <a:rPr lang="en-US" dirty="0" err="1" smtClean="0"/>
              <a:t>mértékben</a:t>
            </a:r>
            <a:r>
              <a:rPr lang="en-US" dirty="0" smtClean="0"/>
              <a:t> </a:t>
            </a:r>
            <a:r>
              <a:rPr lang="en-US" dirty="0" err="1" smtClean="0"/>
              <a:t>érintette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r>
              <a:rPr lang="en-US" sz="3000" dirty="0" err="1" smtClean="0"/>
              <a:t>Miért</a:t>
            </a:r>
            <a:r>
              <a:rPr lang="en-US" sz="3000" dirty="0" smtClean="0"/>
              <a:t> </a:t>
            </a:r>
            <a:r>
              <a:rPr lang="en-US" sz="3000" dirty="0" err="1" smtClean="0"/>
              <a:t>alacsony</a:t>
            </a:r>
            <a:r>
              <a:rPr lang="en-US" sz="3000" dirty="0" smtClean="0"/>
              <a:t> a </a:t>
            </a:r>
            <a:r>
              <a:rPr lang="en-US" sz="3000" dirty="0" err="1" smtClean="0"/>
              <a:t>munkanélküliség</a:t>
            </a:r>
            <a:r>
              <a:rPr lang="en-US" sz="3000" dirty="0" smtClean="0"/>
              <a:t> </a:t>
            </a:r>
            <a:r>
              <a:rPr lang="en-US" sz="3000" dirty="0" err="1" smtClean="0"/>
              <a:t>és</a:t>
            </a:r>
            <a:r>
              <a:rPr lang="en-US" sz="3000" dirty="0" smtClean="0"/>
              <a:t> </a:t>
            </a:r>
            <a:r>
              <a:rPr lang="en-US" sz="3000" dirty="0" err="1" smtClean="0"/>
              <a:t>magas</a:t>
            </a:r>
            <a:r>
              <a:rPr lang="en-US" sz="3000" dirty="0" smtClean="0"/>
              <a:t> a </a:t>
            </a:r>
            <a:r>
              <a:rPr lang="en-US" sz="3000" dirty="0" err="1" smtClean="0"/>
              <a:t>foglalkoztatottság</a:t>
            </a:r>
            <a:r>
              <a:rPr lang="en-US" sz="3000" dirty="0" smtClean="0"/>
              <a:t> </a:t>
            </a:r>
            <a:r>
              <a:rPr lang="en-US" sz="3000" dirty="0" err="1" smtClean="0"/>
              <a:t>és</a:t>
            </a:r>
            <a:r>
              <a:rPr lang="en-US" sz="3000" dirty="0" smtClean="0"/>
              <a:t> a </a:t>
            </a:r>
            <a:r>
              <a:rPr lang="en-US" sz="3000" dirty="0" err="1" smtClean="0"/>
              <a:t>jövedelem</a:t>
            </a:r>
            <a:r>
              <a:rPr lang="en-US" sz="3000" dirty="0" smtClean="0"/>
              <a:t> a </a:t>
            </a:r>
            <a:r>
              <a:rPr lang="en-US" sz="3000" dirty="0" err="1" smtClean="0"/>
              <a:t>diplomások</a:t>
            </a:r>
            <a:r>
              <a:rPr lang="en-US" sz="3000" dirty="0" smtClean="0"/>
              <a:t> </a:t>
            </a:r>
            <a:r>
              <a:rPr lang="en-US" sz="3000" dirty="0" err="1" smtClean="0"/>
              <a:t>körében</a:t>
            </a:r>
            <a:r>
              <a:rPr lang="en-US" sz="3000" dirty="0" smtClean="0"/>
              <a:t>?</a:t>
            </a:r>
            <a:endParaRPr lang="en-US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24A60BA-A3FE-45EC-9A7E-F344CF8AC60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828800"/>
            <a:ext cx="9144000" cy="49530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800" dirty="0" err="1" smtClean="0"/>
              <a:t>Korábbban</a:t>
            </a:r>
            <a:r>
              <a:rPr lang="en-US" sz="2800" dirty="0" smtClean="0"/>
              <a:t> </a:t>
            </a:r>
            <a:r>
              <a:rPr lang="en-US" sz="2800" dirty="0" err="1" smtClean="0"/>
              <a:t>nem</a:t>
            </a:r>
            <a:r>
              <a:rPr lang="en-US" sz="2800" dirty="0" smtClean="0"/>
              <a:t> </a:t>
            </a:r>
            <a:r>
              <a:rPr lang="en-US" sz="2800" dirty="0" err="1" smtClean="0"/>
              <a:t>diplomások</a:t>
            </a:r>
            <a:r>
              <a:rPr lang="en-US" sz="2800" dirty="0" smtClean="0"/>
              <a:t> </a:t>
            </a:r>
            <a:r>
              <a:rPr lang="en-US" sz="2800" dirty="0" err="1" smtClean="0"/>
              <a:t>által</a:t>
            </a:r>
            <a:r>
              <a:rPr lang="en-US" sz="2800" dirty="0" smtClean="0"/>
              <a:t> </a:t>
            </a:r>
            <a:r>
              <a:rPr lang="en-US" sz="2800" dirty="0" err="1" smtClean="0"/>
              <a:t>betöltött</a:t>
            </a:r>
            <a:r>
              <a:rPr lang="en-US" sz="2800" dirty="0" smtClean="0"/>
              <a:t> </a:t>
            </a:r>
            <a:r>
              <a:rPr lang="en-US" sz="2800" dirty="0" err="1" smtClean="0"/>
              <a:t>munkaköröket</a:t>
            </a:r>
            <a:r>
              <a:rPr lang="en-US" sz="2800" dirty="0" smtClean="0"/>
              <a:t> </a:t>
            </a:r>
            <a:r>
              <a:rPr lang="en-US" sz="2800" dirty="0" err="1" smtClean="0"/>
              <a:t>egyre</a:t>
            </a:r>
            <a:r>
              <a:rPr lang="en-US" sz="2800" dirty="0" smtClean="0"/>
              <a:t> </a:t>
            </a:r>
            <a:r>
              <a:rPr lang="en-US" sz="2800" dirty="0" err="1" smtClean="0"/>
              <a:t>inkább</a:t>
            </a:r>
            <a:r>
              <a:rPr lang="en-US" sz="2800" dirty="0" smtClean="0"/>
              <a:t> </a:t>
            </a:r>
            <a:r>
              <a:rPr lang="en-US" sz="2800" dirty="0" err="1" smtClean="0"/>
              <a:t>diplomások</a:t>
            </a:r>
            <a:r>
              <a:rPr lang="en-US" sz="2800" dirty="0" smtClean="0"/>
              <a:t> </a:t>
            </a:r>
            <a:r>
              <a:rPr lang="en-US" sz="2800" dirty="0" err="1" smtClean="0"/>
              <a:t>töltenek</a:t>
            </a:r>
            <a:r>
              <a:rPr lang="en-US" sz="2800" dirty="0" smtClean="0"/>
              <a:t> be</a:t>
            </a:r>
          </a:p>
          <a:p>
            <a:pPr lvl="1">
              <a:spcAft>
                <a:spcPts val="1200"/>
              </a:spcAft>
            </a:pPr>
            <a:r>
              <a:rPr lang="en-US" sz="2500" dirty="0" err="1" smtClean="0"/>
              <a:t>Magasabb</a:t>
            </a:r>
            <a:r>
              <a:rPr lang="en-US" sz="2500" dirty="0" smtClean="0"/>
              <a:t> </a:t>
            </a:r>
            <a:r>
              <a:rPr lang="en-US" sz="2500" dirty="0" err="1" smtClean="0"/>
              <a:t>képzettség</a:t>
            </a:r>
            <a:r>
              <a:rPr lang="en-US" sz="2500" dirty="0" smtClean="0"/>
              <a:t> – </a:t>
            </a:r>
            <a:r>
              <a:rPr lang="en-US" sz="2500" dirty="0" err="1" smtClean="0"/>
              <a:t>önálló(bb</a:t>
            </a:r>
            <a:r>
              <a:rPr lang="en-US" sz="2500" dirty="0" smtClean="0"/>
              <a:t>) </a:t>
            </a:r>
            <a:r>
              <a:rPr lang="en-US" sz="2500" dirty="0" err="1" smtClean="0"/>
              <a:t>munkavégzés</a:t>
            </a:r>
            <a:r>
              <a:rPr lang="en-US" sz="2500" dirty="0" smtClean="0"/>
              <a:t> - </a:t>
            </a:r>
            <a:r>
              <a:rPr lang="en-US" sz="2500" dirty="0" err="1" smtClean="0"/>
              <a:t>nagyobb</a:t>
            </a:r>
            <a:r>
              <a:rPr lang="en-US" sz="2500" dirty="0" smtClean="0"/>
              <a:t> </a:t>
            </a:r>
            <a:r>
              <a:rPr lang="en-US" sz="2500" dirty="0" err="1" smtClean="0"/>
              <a:t>hozzáadott</a:t>
            </a:r>
            <a:r>
              <a:rPr lang="en-US" sz="2500" dirty="0" smtClean="0"/>
              <a:t> </a:t>
            </a:r>
            <a:r>
              <a:rPr lang="en-US" sz="2500" dirty="0" err="1" smtClean="0"/>
              <a:t>érték</a:t>
            </a:r>
            <a:endParaRPr lang="en-US" sz="2500" dirty="0" smtClean="0"/>
          </a:p>
          <a:p>
            <a:pPr lvl="1">
              <a:spcAft>
                <a:spcPts val="1200"/>
              </a:spcAft>
            </a:pPr>
            <a:r>
              <a:rPr lang="en-US" sz="2500" dirty="0" err="1" smtClean="0">
                <a:solidFill>
                  <a:srgbClr val="FF0000"/>
                </a:solidFill>
              </a:rPr>
              <a:t>képesség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bárminek</a:t>
            </a:r>
            <a:r>
              <a:rPr lang="en-US" sz="2500" dirty="0" smtClean="0">
                <a:solidFill>
                  <a:srgbClr val="FF0000"/>
                </a:solidFill>
              </a:rPr>
              <a:t> a </a:t>
            </a:r>
            <a:r>
              <a:rPr lang="en-US" sz="2500" dirty="0" err="1" smtClean="0">
                <a:solidFill>
                  <a:srgbClr val="FF0000"/>
                </a:solidFill>
              </a:rPr>
              <a:t>megtanulására</a:t>
            </a:r>
            <a:r>
              <a:rPr lang="en-US" sz="2500" dirty="0" smtClean="0"/>
              <a:t>, </a:t>
            </a:r>
          </a:p>
          <a:p>
            <a:pPr lvl="1">
              <a:spcAft>
                <a:spcPts val="1200"/>
              </a:spcAft>
            </a:pPr>
            <a:r>
              <a:rPr lang="en-US" sz="2500" dirty="0" err="1" smtClean="0"/>
              <a:t>szélesebb</a:t>
            </a:r>
            <a:r>
              <a:rPr lang="en-US" sz="2500" dirty="0" smtClean="0"/>
              <a:t> </a:t>
            </a:r>
            <a:r>
              <a:rPr lang="en-US" sz="2500" dirty="0" err="1" smtClean="0"/>
              <a:t>látókör</a:t>
            </a:r>
            <a:r>
              <a:rPr lang="en-US" sz="2500" dirty="0" smtClean="0"/>
              <a:t>, </a:t>
            </a:r>
            <a:r>
              <a:rPr lang="en-US" sz="2500" dirty="0" err="1" smtClean="0"/>
              <a:t>átlátóképeség</a:t>
            </a:r>
            <a:r>
              <a:rPr lang="en-US" sz="2500" dirty="0" smtClean="0"/>
              <a:t>, </a:t>
            </a:r>
            <a:r>
              <a:rPr lang="en-US" sz="2500" dirty="0" err="1" smtClean="0"/>
              <a:t>jobb</a:t>
            </a:r>
            <a:r>
              <a:rPr lang="en-US" sz="2500" dirty="0" smtClean="0"/>
              <a:t> </a:t>
            </a:r>
            <a:r>
              <a:rPr lang="en-US" sz="2500" dirty="0" err="1" smtClean="0"/>
              <a:t>probléma</a:t>
            </a:r>
            <a:r>
              <a:rPr lang="en-US" sz="2500" dirty="0" smtClean="0"/>
              <a:t> </a:t>
            </a:r>
            <a:r>
              <a:rPr lang="en-US" sz="2500" dirty="0" err="1" smtClean="0"/>
              <a:t>megoldó</a:t>
            </a:r>
            <a:r>
              <a:rPr lang="en-US" sz="2500" dirty="0" smtClean="0"/>
              <a:t> </a:t>
            </a:r>
            <a:r>
              <a:rPr lang="en-US" sz="2500" dirty="0" err="1" smtClean="0"/>
              <a:t>képesség</a:t>
            </a:r>
            <a:r>
              <a:rPr lang="en-US" sz="2500" dirty="0" smtClean="0"/>
              <a:t>… </a:t>
            </a:r>
          </a:p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0000FF"/>
                </a:solidFill>
              </a:rPr>
              <a:t>Screening </a:t>
            </a:r>
            <a:r>
              <a:rPr lang="en-US" sz="2800" dirty="0" err="1" smtClean="0">
                <a:solidFill>
                  <a:srgbClr val="0000FF"/>
                </a:solidFill>
              </a:rPr>
              <a:t>hipotézis</a:t>
            </a:r>
            <a:r>
              <a:rPr lang="en-US" sz="2800" dirty="0" smtClean="0"/>
              <a:t> </a:t>
            </a:r>
          </a:p>
          <a:p>
            <a:pPr>
              <a:spcAft>
                <a:spcPts val="1200"/>
              </a:spcAft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25499</TotalTime>
  <Words>1957</Words>
  <Application>Microsoft Macintosh PowerPoint</Application>
  <PresentationFormat>On-screen Show (4:3)</PresentationFormat>
  <Paragraphs>233</Paragraphs>
  <Slides>28</Slides>
  <Notes>6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Median</vt:lpstr>
      <vt:lpstr>Worksheet</vt:lpstr>
      <vt:lpstr>A felsőoktatás finanszírozásának modelljei 1.</vt:lpstr>
      <vt:lpstr>Tartalmi áttekintés</vt:lpstr>
      <vt:lpstr>Miért van szükség egyáltalán felsőktatásra?</vt:lpstr>
      <vt:lpstr>Tartósan növekszik a felsőoktatás iránti kereslet</vt:lpstr>
      <vt:lpstr>A tudástőke a legfontosabb növekedési tényező</vt:lpstr>
      <vt:lpstr>A diplomások jövedelme  (OECD “Education at a Glance, 2012” alapján)</vt:lpstr>
      <vt:lpstr>Diplomás jövedelemprémium A diplomások jövedelme lényegesen magasabb</vt:lpstr>
      <vt:lpstr>Foglalkoztatottság, munkanélküliség a diplomások körében (OECD adatok alapján)</vt:lpstr>
      <vt:lpstr>Miért alacsony a munkanélküliség és magas a foglalkoztatottság és a jövedelem a diplomások körében?</vt:lpstr>
      <vt:lpstr>Felsőoktatáspolitika és finanszírozás</vt:lpstr>
      <vt:lpstr>Az alapvető felsőoktatáspolitikai célok</vt:lpstr>
      <vt:lpstr>A felsőoktatás fundamentális fenntarthatósági és finanszírozási problémája</vt:lpstr>
      <vt:lpstr>Az érzékelt minőségromlás valódi oka</vt:lpstr>
      <vt:lpstr>A tömeges felsőoktatás és a minőséggel kapcsolatos aggodalmak</vt:lpstr>
      <vt:lpstr>A minőség fogalma</vt:lpstr>
      <vt:lpstr> Hogyan lehet megítélni a felsőoktatási szektor eredményességét?</vt:lpstr>
      <vt:lpstr>A tömeges felsőoktatás és a hozzáféréssel kapcsolatos probléma</vt:lpstr>
      <vt:lpstr>A kihívás, amivel az EU szembenéz</vt:lpstr>
      <vt:lpstr>Költségvetési korlát</vt:lpstr>
      <vt:lpstr>Magánforrás-bevonásra van szükség</vt:lpstr>
      <vt:lpstr>Egy jól-tervezett diákhitel-rendszer főbb tulajdonságai</vt:lpstr>
      <vt:lpstr>Mennyi is az annyi? Mi a köz- és magán finanszírozás optimális mértéke?</vt:lpstr>
      <vt:lpstr>Elvileg kívánatos-e hogy önfinanszírozó legyen a felsőoktatás és a hallgatók befizetéseiből éljen meg?</vt:lpstr>
      <vt:lpstr>Helyes-e ha a képzés összes költségét a hallgató fizeti meg?</vt:lpstr>
      <vt:lpstr>A felvételizők választása -mi a hatékonyabb allokációs mechanizmus:  központi munkaerőpiaci tervezés versus piaci versenymechanizmusok</vt:lpstr>
      <vt:lpstr>Központi munkaerőpiaci tervezés  (mikro-allokációs hatékonysági kérdéskör (1)) </vt:lpstr>
      <vt:lpstr>Fő következtetések</vt:lpstr>
      <vt:lpstr>Köszönöm a figyelmet!</vt:lpstr>
    </vt:vector>
  </TitlesOfParts>
  <Company>LSE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forces and education</dc:title>
  <dc:creator>N Barr</dc:creator>
  <cp:lastModifiedBy>Gyula Dr. Gilly</cp:lastModifiedBy>
  <cp:revision>1593</cp:revision>
  <cp:lastPrinted>2012-11-09T23:18:12Z</cp:lastPrinted>
  <dcterms:created xsi:type="dcterms:W3CDTF">2013-04-10T08:42:12Z</dcterms:created>
  <dcterms:modified xsi:type="dcterms:W3CDTF">2013-04-10T08:42:40Z</dcterms:modified>
</cp:coreProperties>
</file>